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746" r:id="rId6"/>
    <p:sldId id="870" r:id="rId7"/>
    <p:sldId id="841" r:id="rId8"/>
    <p:sldId id="857" r:id="rId9"/>
    <p:sldId id="858" r:id="rId10"/>
    <p:sldId id="859" r:id="rId11"/>
    <p:sldId id="780" r:id="rId12"/>
    <p:sldId id="860" r:id="rId13"/>
    <p:sldId id="861" r:id="rId14"/>
    <p:sldId id="862" r:id="rId15"/>
    <p:sldId id="863" r:id="rId16"/>
    <p:sldId id="865" r:id="rId17"/>
    <p:sldId id="866" r:id="rId18"/>
    <p:sldId id="867" r:id="rId19"/>
    <p:sldId id="842" r:id="rId20"/>
    <p:sldId id="838" r:id="rId21"/>
    <p:sldId id="846" r:id="rId22"/>
    <p:sldId id="871" r:id="rId23"/>
    <p:sldId id="851" r:id="rId24"/>
    <p:sldId id="844" r:id="rId25"/>
    <p:sldId id="845" r:id="rId26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79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pos="1481" userDrawn="1">
          <p15:clr>
            <a:srgbClr val="A4A3A4"/>
          </p15:clr>
        </p15:guide>
        <p15:guide id="6" orient="horz" pos="2160">
          <p15:clr>
            <a:srgbClr val="A4A3A4"/>
          </p15:clr>
        </p15:guide>
        <p15:guide id="7" pos="44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8" userDrawn="1">
          <p15:clr>
            <a:srgbClr val="A4A3A4"/>
          </p15:clr>
        </p15:guide>
        <p15:guide id="2" pos="2104" userDrawn="1">
          <p15:clr>
            <a:srgbClr val="A4A3A4"/>
          </p15:clr>
        </p15:guide>
        <p15:guide id="3" orient="horz" pos="3130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eber Basile" initials="WB" lastIdx="3" clrIdx="6"/>
  <p:cmAuthor id="1" name="Favre Laurent" initials="FL" lastIdx="5" clrIdx="0">
    <p:extLst/>
  </p:cmAuthor>
  <p:cmAuthor id="2" name="Mathieu Erb" initials="ME" lastIdx="11" clrIdx="1"/>
  <p:cmAuthor id="3" name="WessnerJ" initials="JW" lastIdx="6" clrIdx="2"/>
  <p:cmAuthor id="4" name="Zosso Madeline" initials="ZM" lastIdx="4" clrIdx="3"/>
  <p:cmAuthor id="5" name="fburgat" initials="FB" lastIdx="5" clrIdx="4"/>
  <p:cmAuthor id="6" name="Kurth Laurent" initials="KL" lastIdx="6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6600"/>
    <a:srgbClr val="A8864E"/>
    <a:srgbClr val="926F00"/>
    <a:srgbClr val="009776"/>
    <a:srgbClr val="93FFE8"/>
    <a:srgbClr val="DDDDDD"/>
    <a:srgbClr val="97FFE9"/>
    <a:srgbClr val="FFFFFF"/>
    <a:srgbClr val="007E63"/>
    <a:srgbClr val="009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0" autoAdjust="0"/>
    <p:restoredTop sz="76093" autoAdjust="0"/>
  </p:normalViewPr>
  <p:slideViewPr>
    <p:cSldViewPr>
      <p:cViewPr varScale="1">
        <p:scale>
          <a:sx n="48" d="100"/>
          <a:sy n="48" d="100"/>
        </p:scale>
        <p:origin x="928" y="32"/>
      </p:cViewPr>
      <p:guideLst>
        <p:guide orient="horz" pos="799"/>
        <p:guide pos="3840"/>
        <p:guide pos="2479"/>
        <p:guide orient="horz" pos="1253"/>
        <p:guide pos="1481"/>
        <p:guide orient="horz" pos="2160"/>
        <p:guide pos="4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46" d="100"/>
          <a:sy n="46" d="100"/>
        </p:scale>
        <p:origin x="2736" y="36"/>
      </p:cViewPr>
      <p:guideLst>
        <p:guide orient="horz" pos="3148"/>
        <p:guide pos="2104"/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intranet.ne.ch/prive/SDFS/StratPol/03_SCCO/Fiscalit&#233;/Strat%20fiscale%2019-24/Global/Com%20et%20echanges/_Valorisation%20des%20r&#233;formes%20fiscales/Chantiers/Comparatifs/20190811%20-%20A%20-%20TDG-Le%20Matin/synthese%20r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32895888013998"/>
          <c:y val="0.13934426229508196"/>
          <c:w val="0.79944881889763775"/>
          <c:h val="0.819672131147541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491295248"/>
        <c:axId val="491296560"/>
      </c:barChart>
      <c:catAx>
        <c:axId val="491295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1296560"/>
        <c:crosses val="autoZero"/>
        <c:auto val="1"/>
        <c:lblAlgn val="ctr"/>
        <c:lblOffset val="100"/>
        <c:noMultiLvlLbl val="0"/>
      </c:catAx>
      <c:valAx>
        <c:axId val="4912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1295248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41" y="4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r">
              <a:defRPr sz="1200"/>
            </a:lvl1pPr>
          </a:lstStyle>
          <a:p>
            <a:fld id="{1B65B27E-C8C3-4756-88C4-57DE918014E7}" type="datetimeFigureOut">
              <a:rPr lang="fr-CH" smtClean="0"/>
              <a:pPr/>
              <a:t>20.02.2023</a:t>
            </a:fld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42157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41" y="9442157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r">
              <a:defRPr sz="1200"/>
            </a:lvl1pPr>
          </a:lstStyle>
          <a:p>
            <a:fld id="{7C3F8750-626E-4BA2-B67B-F3AA11319679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84684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41" y="4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/>
          <a:lstStyle>
            <a:lvl1pPr algn="r">
              <a:defRPr sz="1200"/>
            </a:lvl1pPr>
          </a:lstStyle>
          <a:p>
            <a:fld id="{46A55AF0-7D2B-44ED-AE64-A78DB0AA4676}" type="datetimeFigureOut">
              <a:rPr lang="fr-CH" smtClean="0"/>
              <a:pPr/>
              <a:t>20.02.2023</a:t>
            </a:fld>
            <a:endParaRPr lang="fr-CH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2" tIns="45916" rIns="91832" bIns="45916" rtlCol="0" anchor="ctr"/>
          <a:lstStyle/>
          <a:p>
            <a:endParaRPr lang="fr-CH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832" tIns="45916" rIns="91832" bIns="45916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42157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l">
              <a:defRPr sz="1200"/>
            </a:lvl1pPr>
          </a:lstStyle>
          <a:p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41" y="9442157"/>
            <a:ext cx="2950474" cy="497045"/>
          </a:xfrm>
          <a:prstGeom prst="rect">
            <a:avLst/>
          </a:prstGeom>
        </p:spPr>
        <p:txBody>
          <a:bodyPr vert="horz" lIns="91832" tIns="45916" rIns="91832" bIns="45916" rtlCol="0" anchor="b"/>
          <a:lstStyle>
            <a:lvl1pPr algn="r">
              <a:defRPr sz="1200"/>
            </a:lvl1pPr>
          </a:lstStyle>
          <a:p>
            <a:fld id="{83DD7124-E429-4499-9D0D-31C5DC427C7D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49304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19657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6955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2506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0824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>
              <a:buFont typeface="Arial" panose="020B0604020202020204" pitchFamily="34" charset="0"/>
              <a:buNone/>
            </a:pPr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22649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>
              <a:buFont typeface="Arial" panose="020B0604020202020204" pitchFamily="34" charset="0"/>
              <a:buNone/>
            </a:pPr>
            <a:endParaRPr lang="fr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13724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60426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91481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17780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52028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64129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95212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16604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2322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925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7599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78341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38753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8898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555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D7124-E429-4499-9D0D-31C5DC427C7D}" type="slidenum">
              <a:rPr lang="fr-CH" smtClean="0"/>
              <a:pPr/>
              <a:t>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3901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273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679510" y="1844825"/>
            <a:ext cx="4800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Questions ?</a:t>
            </a:r>
            <a:endParaRPr lang="fr-CH" sz="4400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5711957" y="3933057"/>
            <a:ext cx="4800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 smtClean="0"/>
              <a:t>Réponses !</a:t>
            </a:r>
            <a:endParaRPr lang="fr-CH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1424" y="234888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273141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9350" y="692696"/>
            <a:ext cx="1171330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350" y="1600200"/>
            <a:ext cx="11713301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H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128448" y="6381329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 i="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9349" y="6376244"/>
            <a:ext cx="98890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algn="l" defTabSz="914400" rtl="0" eaLnBrk="1" latinLnBrk="0" hangingPunct="1">
              <a:defRPr lang="fr-CH" sz="900" b="1" i="0" kern="1200" cap="all" baseline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CH" smtClean="0"/>
              <a:t>Département des finances et de la santé</a:t>
            </a:r>
            <a:endParaRPr lang="fr-CH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280576" y="6381329"/>
            <a:ext cx="67207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DE91E-8790-4451-96CC-6E357A74EE62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 descr="06ne.ch_RV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5360" y="116632"/>
            <a:ext cx="1322835" cy="4206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v.admin.ch/dam/estv/fr/dokumente/estv/steuerpolitik/berichte/2020/rapport-difference.pdf.download.pdf/rapport_differenc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v.admin.ch/dam/estv/fr/dokumente/allgemein/Dokumentation/Zahlen_fakten/berichte/2020/rapport_difference.pdf.download.pdf/rapport_differenc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000" dirty="0" smtClean="0">
              <a:solidFill>
                <a:srgbClr val="009776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11424" y="2102991"/>
            <a:ext cx="56886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dirty="0" smtClean="0">
                <a:solidFill>
                  <a:srgbClr val="A88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Fiscalité cantonale: </a:t>
            </a:r>
            <a:br>
              <a:rPr lang="fr-CH" dirty="0" smtClean="0">
                <a:solidFill>
                  <a:srgbClr val="A886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dirty="0" smtClean="0">
                <a:solidFill>
                  <a:srgbClr val="A886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nouveau paradigme!</a:t>
            </a:r>
            <a:endParaRPr lang="fr-CH" dirty="0">
              <a:solidFill>
                <a:srgbClr val="A886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911424" y="3933056"/>
            <a:ext cx="4320479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[date]</a:t>
            </a:r>
            <a:br>
              <a:rPr lang="fr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[Manifestation]</a:t>
            </a:r>
            <a:br>
              <a:rPr lang="fr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[Présentateur]</a:t>
            </a:r>
          </a:p>
          <a:p>
            <a:endParaRPr lang="fr-CH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1200" b="11596"/>
          <a:stretch/>
        </p:blipFill>
        <p:spPr>
          <a:xfrm>
            <a:off x="6645137" y="1885950"/>
            <a:ext cx="5546864" cy="49720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r="6250" b="23592"/>
          <a:stretch/>
        </p:blipFill>
        <p:spPr>
          <a:xfrm>
            <a:off x="6805179" y="2477530"/>
            <a:ext cx="5400599" cy="309634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sp>
        <p:nvSpPr>
          <p:cNvPr id="26" name="Triangle isocèle 25"/>
          <p:cNvSpPr/>
          <p:nvPr/>
        </p:nvSpPr>
        <p:spPr>
          <a:xfrm>
            <a:off x="5951984" y="2005403"/>
            <a:ext cx="1504503" cy="358708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819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Economie annuelle en faveur des propriétaires</a:t>
            </a:r>
            <a:endParaRPr lang="fr-CH" sz="2400" b="1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Effet isolé de la baisse de l’imposition de la valeur locative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3878" r="26803" b="14381"/>
          <a:stretch/>
        </p:blipFill>
        <p:spPr>
          <a:xfrm>
            <a:off x="3647728" y="2852936"/>
            <a:ext cx="5040560" cy="355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0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qu’une réforme fiscale: un projet de société</a:t>
            </a:r>
            <a:r>
              <a:rPr lang="fr-CH" sz="2400" b="1" dirty="0" smtClean="0">
                <a:solidFill>
                  <a:srgbClr val="009776"/>
                </a:solidFill>
                <a:latin typeface="+mj-lt"/>
              </a:rPr>
              <a:t/>
            </a:r>
            <a:br>
              <a:rPr lang="fr-CH" sz="2400" b="1" dirty="0" smtClean="0">
                <a:solidFill>
                  <a:srgbClr val="009776"/>
                </a:solidFill>
                <a:latin typeface="+mj-lt"/>
              </a:rPr>
            </a:br>
            <a:endParaRPr lang="fr-CH" sz="2400" b="1" dirty="0">
              <a:solidFill>
                <a:srgbClr val="009776"/>
              </a:solidFill>
              <a:latin typeface="+mj-lt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Objectif: cohérence avec la promotion de l’égalité hommes-femmes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Favoriser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l’employabilité et l’indépendance financière de </a:t>
            </a:r>
            <a:r>
              <a:rPr lang="fr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chacun-e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au sein des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couples</a:t>
            </a: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Favoriser le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partage des tâches professionnelles et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domestiques</a:t>
            </a: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Consolider la protection sociale des familles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qu’une réforme fiscale: un projet de société</a:t>
            </a:r>
            <a:r>
              <a:rPr lang="fr-CH" sz="2400" b="1" dirty="0" smtClean="0">
                <a:solidFill>
                  <a:srgbClr val="009776"/>
                </a:solidFill>
                <a:latin typeface="+mj-lt"/>
              </a:rPr>
              <a:t/>
            </a:r>
            <a:br>
              <a:rPr lang="fr-CH" sz="2400" b="1" dirty="0" smtClean="0">
                <a:solidFill>
                  <a:srgbClr val="009776"/>
                </a:solidFill>
                <a:latin typeface="+mj-lt"/>
              </a:rPr>
            </a:br>
            <a:endParaRPr lang="fr-CH" sz="2400" b="1" dirty="0">
              <a:solidFill>
                <a:srgbClr val="009776"/>
              </a:solidFill>
              <a:latin typeface="+mj-lt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Quadruplement des places d’accueil pré/parascolaire en 10 ans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Tarifs plus avantageux que les cantons voisins:</a:t>
            </a:r>
          </a:p>
          <a:p>
            <a:pPr marL="1062038" lvl="1" indent="-34290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Frais mensuels (deux enfants; 2,5 jours de crèche):</a:t>
            </a:r>
            <a:r>
              <a:rPr lang="fr-CH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CH" sz="1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2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Neuchâtel: 	   655.-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Yverdon: 	1'362.- 	</a:t>
            </a:r>
            <a:b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Morat: 		1’852.- </a:t>
            </a:r>
            <a:b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H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Neuveville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	1’402.-</a:t>
            </a:r>
            <a:b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Jura: 		1’154.-</a:t>
            </a:r>
            <a:endParaRPr lang="fr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Seul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canton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(avec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Uri)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autorisant la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déductibilité intégrale des frais de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garde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12011" y="1340768"/>
            <a:ext cx="9649568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réformes équilibrées, fruit d’un travail de longue haleine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forte pression sur les finances publiques</a:t>
            </a: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Stagnation des recettes</a:t>
            </a: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Économies à réaliser pour réussir à réformer la formation professionnelle</a:t>
            </a:r>
          </a:p>
          <a:p>
            <a:pPr marL="571500" lvl="1" indent="-17145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1000" dirty="0" smtClean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effort soutenu pour augmenter l’efficacité de la gestion publique</a:t>
            </a: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Hausse significative du pouvoir d’achat des ménages</a:t>
            </a: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Maintien de la capacité de la collectivité à financer et délivrer la palette complète de prestations à la population: éducation, santé, culture, sport, sécurité, etc…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1800" dirty="0" smtClean="0">
              <a:solidFill>
                <a:srgbClr val="009776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12011" y="1340768"/>
            <a:ext cx="9649568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projet partagé avec le secteur privé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effort consenti également par les partenaires privés</a:t>
            </a: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1000" dirty="0" smtClean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Entreprises: contribution au contrat formation jusqu’à la réalisation des objectifs en terme de création de places d’apprentissage</a:t>
            </a: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2475" lvl="1" indent="-352425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Propriétaires d’immobilier de rendement / de placement: introduction d’un impôt foncier cantonal et communal</a:t>
            </a: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1000" dirty="0" smtClean="0">
              <a:solidFill>
                <a:srgbClr val="009776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/>
              <a:t>Département des finances et de la santé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347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/>
              <a:t>Département des finances et de la santé</a:t>
            </a:r>
            <a:endParaRPr lang="fr-CH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1536848" y="2204864"/>
            <a:ext cx="831691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investissement </a:t>
            </a:r>
            <a:b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important</a:t>
            </a:r>
            <a:endParaRPr lang="fr-CH" sz="3200" b="1" i="1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11424" y="5338226"/>
            <a:ext cx="10657184" cy="53904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effort </a:t>
            </a:r>
            <a:r>
              <a:rPr lang="fr-CH" sz="3200" b="1" u="sng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collectif</a:t>
            </a:r>
            <a: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le valoriser !</a:t>
            </a:r>
            <a:endParaRPr lang="fr-CH" sz="3200" b="1" i="1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 b="680"/>
          <a:stretch/>
        </p:blipFill>
        <p:spPr>
          <a:xfrm>
            <a:off x="4998698" y="0"/>
            <a:ext cx="7193302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/>
              <a:t>Département des finances et de la santé</a:t>
            </a:r>
            <a:endParaRPr lang="fr-CH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51088" y="1413790"/>
            <a:ext cx="831691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Neuchâtel est désormais bien positionné en termes </a:t>
            </a:r>
            <a:b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fiscalité…</a:t>
            </a: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62356" y="3334398"/>
            <a:ext cx="4643084" cy="541081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…mais pas seulement !</a:t>
            </a:r>
            <a:endParaRPr lang="fr-CH" sz="3200" b="1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3299415"/>
            <a:ext cx="4968552" cy="351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dvAuto="1500"/>
      <p:bldP spid="8" grpId="0" build="p" advAuto="15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Dépar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fr-CH" dirty="0" smtClean="0"/>
              <a:t>ment des finances et de la santé</a:t>
            </a:r>
            <a:endParaRPr lang="fr-CH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51088" y="1413790"/>
            <a:ext cx="831691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H" sz="24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fiscalité ne fait </a:t>
            </a: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fr-CH" sz="24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!</a:t>
            </a:r>
            <a:r>
              <a:rPr lang="fr-CH" sz="2400" b="1" dirty="0" smtClean="0">
                <a:solidFill>
                  <a:srgbClr val="009776"/>
                </a:solidFill>
                <a:latin typeface="+mj-lt"/>
              </a:rPr>
              <a:t/>
            </a:r>
            <a:br>
              <a:rPr lang="fr-CH" sz="2400" b="1" dirty="0" smtClean="0">
                <a:solidFill>
                  <a:srgbClr val="009776"/>
                </a:solidFill>
                <a:latin typeface="+mj-lt"/>
              </a:rPr>
            </a:br>
            <a:endParaRPr lang="fr-CH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446760" y="2039317"/>
            <a:ext cx="9649568" cy="177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r>
              <a:rPr lang="fr-CH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canton non engorgé et bien connecté au reste de la Suisse, idéal comme lieu d’établissement, y compris pour les travailleurs pendulaires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8" y="2416796"/>
            <a:ext cx="1296144" cy="12961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73" y="3669281"/>
            <a:ext cx="1336956" cy="133695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5" y="4803168"/>
            <a:ext cx="1319523" cy="1319523"/>
          </a:xfrm>
          <a:prstGeom prst="rect">
            <a:avLst/>
          </a:prstGeom>
        </p:spPr>
      </p:pic>
      <p:sp>
        <p:nvSpPr>
          <p:cNvPr id="12" name="Espace réservé du contenu 2"/>
          <p:cNvSpPr txBox="1">
            <a:spLocks/>
          </p:cNvSpPr>
          <p:nvPr/>
        </p:nvSpPr>
        <p:spPr>
          <a:xfrm>
            <a:off x="1985202" y="3666383"/>
            <a:ext cx="9649568" cy="177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300" dirty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CH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marché immobilier plus détendu que </a:t>
            </a:r>
            <a:r>
              <a:rPr lang="fr-CH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d’autres régions</a:t>
            </a:r>
            <a:endParaRPr lang="fr-CH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976485" y="4575369"/>
            <a:ext cx="9649568" cy="177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300" dirty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tissu économique diversifié, gage de perspectives professionnelles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9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Dépar</a:t>
            </a:r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fr-CH" dirty="0" smtClean="0"/>
              <a:t>ment des finances et de la santé</a:t>
            </a:r>
            <a:endParaRPr lang="fr-CH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51088" y="1413790"/>
            <a:ext cx="831691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CH" sz="24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fiscalité ne fait pas tout !</a:t>
            </a:r>
            <a:r>
              <a:rPr lang="fr-CH" sz="2400" b="1" dirty="0" smtClean="0">
                <a:solidFill>
                  <a:srgbClr val="009776"/>
                </a:solidFill>
                <a:latin typeface="+mj-lt"/>
              </a:rPr>
              <a:t/>
            </a:r>
            <a:br>
              <a:rPr lang="fr-CH" sz="2400" b="1" dirty="0" smtClean="0">
                <a:solidFill>
                  <a:srgbClr val="009776"/>
                </a:solidFill>
                <a:latin typeface="+mj-lt"/>
              </a:rPr>
            </a:br>
            <a:endParaRPr lang="fr-CH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69546" y="2228082"/>
            <a:ext cx="9649568" cy="177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3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les entreprises, Neuchâtel bénéficie d’un excellent positionnement en comparaison </a:t>
            </a:r>
            <a:r>
              <a:rPr lang="fr-CH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intercantonale</a:t>
            </a:r>
            <a:endParaRPr lang="fr-CH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969546" y="3687806"/>
            <a:ext cx="9649568" cy="177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300" dirty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grande proximité avec la nature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1978263" y="4783683"/>
            <a:ext cx="9649568" cy="1775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300" dirty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gamme complète de prestations publiques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None/>
            </a:pPr>
            <a:endParaRPr lang="fr-CH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085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5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7" y="3661987"/>
            <a:ext cx="1444596" cy="144459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7"/>
          <a:stretch/>
        </p:blipFill>
        <p:spPr>
          <a:xfrm>
            <a:off x="146261" y="2357715"/>
            <a:ext cx="2246869" cy="143132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" y="4996464"/>
            <a:ext cx="2061307" cy="145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51088" y="1413790"/>
            <a:ext cx="831691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aussi…</a:t>
            </a:r>
            <a:r>
              <a:rPr lang="fr-CH" sz="2400" b="1" dirty="0" smtClean="0">
                <a:solidFill>
                  <a:srgbClr val="009776"/>
                </a:solidFill>
                <a:latin typeface="+mj-lt"/>
              </a:rPr>
              <a:t/>
            </a:r>
            <a:br>
              <a:rPr lang="fr-CH" sz="2400" b="1" dirty="0" smtClean="0">
                <a:solidFill>
                  <a:srgbClr val="009776"/>
                </a:solidFill>
                <a:latin typeface="+mj-lt"/>
              </a:rPr>
            </a:br>
            <a:endParaRPr lang="fr-CH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2255930" y="1916832"/>
            <a:ext cx="964956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endParaRPr lang="fr-CH" sz="2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2351088" y="2348880"/>
            <a:ext cx="964956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8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 projets porteurs dans de nombreux domaines 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RER et contournements routiers : près de 2 milliards de francs investis par la Confédération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Stratégies de développement territorial et de domiciliation en marche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Développement de l’Université avec le soutien de la Confédération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Une double baisse des taux de chômage et d’aide sociale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budget 2020 bénéficiaire</a:t>
            </a: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1050" dirty="0" smtClean="0">
              <a:solidFill>
                <a:srgbClr val="009776"/>
              </a:solidFill>
            </a:endParaRP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700" dirty="0" smtClean="0">
              <a:solidFill>
                <a:srgbClr val="009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réformes d’envergure en moins de 10 ans !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8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– 2016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Allégement du barème pour tous les contribuables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Allégements ciblés pour les familles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2000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2020 - 2021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Nouvel allégement du barème pour tous 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Allégements supplémentaires pour les ménages à plusieurs personnes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Allégements pour les propriétaires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000" dirty="0" smtClean="0">
              <a:solidFill>
                <a:srgbClr val="009776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7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51088" y="1413790"/>
            <a:ext cx="831691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canton qui gagne !</a:t>
            </a:r>
            <a:endParaRPr lang="fr-CH" b="1" i="1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74570" t="25512" r="11361" b="28652"/>
          <a:stretch/>
        </p:blipFill>
        <p:spPr>
          <a:xfrm>
            <a:off x="4367560" y="12126578"/>
            <a:ext cx="4824536" cy="525658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60500" t="25512" r="25053" b="28652"/>
          <a:stretch/>
        </p:blipFill>
        <p:spPr>
          <a:xfrm>
            <a:off x="2135561" y="1988840"/>
            <a:ext cx="631474" cy="6700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60500" t="25512" r="25053" b="28652"/>
          <a:stretch/>
        </p:blipFill>
        <p:spPr>
          <a:xfrm>
            <a:off x="2135560" y="2677596"/>
            <a:ext cx="631475" cy="67003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/>
          <a:srcRect l="60500" t="25512" r="25053" b="28652"/>
          <a:stretch/>
        </p:blipFill>
        <p:spPr>
          <a:xfrm>
            <a:off x="2135560" y="3366352"/>
            <a:ext cx="631475" cy="6700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/>
          <a:srcRect l="60500" t="25512" r="25053" b="28652"/>
          <a:stretch/>
        </p:blipFill>
        <p:spPr>
          <a:xfrm>
            <a:off x="2135560" y="4055107"/>
            <a:ext cx="631475" cy="670037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2983214" y="4933524"/>
            <a:ext cx="8370517" cy="91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  <a:defRPr/>
            </a:pPr>
            <a:r>
              <a:rPr lang="fr-CH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 défi: restaurer la confiance des Neuchâteloises </a:t>
            </a:r>
            <a:br>
              <a:rPr lang="fr-CH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Neuchâtelois pour encourager leur ancrage durable!</a:t>
            </a: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2982067" y="4221088"/>
            <a:ext cx="83705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Réformes d’envergure - </a:t>
            </a:r>
            <a:r>
              <a:rPr lang="fr-CH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changer !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1050" dirty="0" smtClean="0">
              <a:solidFill>
                <a:srgbClr val="009776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700" dirty="0" smtClean="0">
              <a:solidFill>
                <a:srgbClr val="009776"/>
              </a:solidFill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>
          <a:xfrm>
            <a:off x="2982067" y="3524457"/>
            <a:ext cx="83705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Réformes équilibrées pour les collectivités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2982067" y="2131193"/>
            <a:ext cx="83705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Accord politique autour des réformes fiscales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2982067" y="2827825"/>
            <a:ext cx="8370517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Accord avec le secteur de l’économie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2042448" y="1844823"/>
            <a:ext cx="126883" cy="3262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2627535"/>
            <a:ext cx="1809577" cy="180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6999" y="1268760"/>
            <a:ext cx="84177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</a:pPr>
            <a:r>
              <a:rPr lang="fr-CH" sz="32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les faiseurs d’opinion sont </a:t>
            </a:r>
            <a: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invités </a:t>
            </a:r>
            <a:b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H" sz="32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ce message </a:t>
            </a:r>
            <a:r>
              <a:rPr lang="fr-CH" sz="32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Merci.</a:t>
            </a:r>
            <a:endParaRPr lang="fr-CH" sz="3200" b="1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780928"/>
            <a:ext cx="25202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5163832" y="1755335"/>
            <a:ext cx="5819241" cy="4211786"/>
            <a:chOff x="5163832" y="1755335"/>
            <a:chExt cx="5819241" cy="4211786"/>
          </a:xfrm>
        </p:grpSpPr>
        <p:sp>
          <p:nvSpPr>
            <p:cNvPr id="17" name="Ellipse 16"/>
            <p:cNvSpPr/>
            <p:nvPr/>
          </p:nvSpPr>
          <p:spPr>
            <a:xfrm rot="1221859">
              <a:off x="5163832" y="1755335"/>
              <a:ext cx="4211786" cy="421178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8318561" y="3951470"/>
              <a:ext cx="2664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Familles avec enfants</a:t>
              </a:r>
              <a:endParaRPr lang="fr-C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769157" y="2308981"/>
            <a:ext cx="5095618" cy="4211786"/>
            <a:chOff x="2769157" y="2308981"/>
            <a:chExt cx="5095618" cy="4211786"/>
          </a:xfrm>
        </p:grpSpPr>
        <p:sp>
          <p:nvSpPr>
            <p:cNvPr id="16" name="Ellipse 15"/>
            <p:cNvSpPr/>
            <p:nvPr/>
          </p:nvSpPr>
          <p:spPr>
            <a:xfrm rot="1221859">
              <a:off x="3652989" y="2308981"/>
              <a:ext cx="4211786" cy="421178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769157" y="5575081"/>
              <a:ext cx="1967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Couples mariés</a:t>
              </a:r>
              <a:endParaRPr lang="fr-C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4367025" y="385331"/>
            <a:ext cx="5955144" cy="4211786"/>
            <a:chOff x="4367025" y="385331"/>
            <a:chExt cx="5955144" cy="4211786"/>
          </a:xfrm>
        </p:grpSpPr>
        <p:sp>
          <p:nvSpPr>
            <p:cNvPr id="4" name="Ellipse 3"/>
            <p:cNvSpPr/>
            <p:nvPr/>
          </p:nvSpPr>
          <p:spPr>
            <a:xfrm rot="1221859">
              <a:off x="4367025" y="385331"/>
              <a:ext cx="4211786" cy="421178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915467" y="865616"/>
              <a:ext cx="3406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Ensemble des contribuables</a:t>
              </a:r>
              <a:endParaRPr lang="fr-C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2032417" y="928557"/>
            <a:ext cx="5115816" cy="4211786"/>
            <a:chOff x="2032417" y="928557"/>
            <a:chExt cx="5115816" cy="4211786"/>
          </a:xfrm>
        </p:grpSpPr>
        <p:sp>
          <p:nvSpPr>
            <p:cNvPr id="15" name="Ellipse 14"/>
            <p:cNvSpPr/>
            <p:nvPr/>
          </p:nvSpPr>
          <p:spPr>
            <a:xfrm rot="1221859">
              <a:off x="2936447" y="928557"/>
              <a:ext cx="4211786" cy="4211786"/>
            </a:xfrm>
            <a:prstGeom prst="ellipse">
              <a:avLst/>
            </a:prstGeom>
            <a:solidFill>
              <a:srgbClr val="FFC000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b="1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032417" y="1707775"/>
              <a:ext cx="16385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Propriétaires</a:t>
              </a:r>
              <a:endParaRPr lang="fr-CH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487488" y="3075057"/>
            <a:ext cx="5867831" cy="1722095"/>
            <a:chOff x="1487488" y="3075057"/>
            <a:chExt cx="5867831" cy="1722095"/>
          </a:xfrm>
        </p:grpSpPr>
        <p:sp>
          <p:nvSpPr>
            <p:cNvPr id="25" name="ZoneTexte 24"/>
            <p:cNvSpPr txBox="1"/>
            <p:nvPr/>
          </p:nvSpPr>
          <p:spPr>
            <a:xfrm>
              <a:off x="4836681" y="3075057"/>
              <a:ext cx="251863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Familles actives</a:t>
              </a:r>
            </a:p>
            <a:p>
              <a:pPr algn="ctr"/>
              <a:r>
                <a:rPr lang="fr-CH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actuelles et futures</a:t>
              </a:r>
            </a:p>
          </p:txBody>
        </p:sp>
        <p:sp>
          <p:nvSpPr>
            <p:cNvPr id="9" name="Ellipse 8"/>
            <p:cNvSpPr/>
            <p:nvPr/>
          </p:nvSpPr>
          <p:spPr>
            <a:xfrm>
              <a:off x="1487488" y="4149080"/>
              <a:ext cx="571450" cy="64807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8059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réformes d’envergure en moins de 10 ans !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800" dirty="0" smtClean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économies d’impôts pouvant dépasser 30%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Familles actives avec enfants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Propriétaires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Couples mariés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2000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4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 </a:t>
            </a: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Baisse de la charge d’impôt annuelle depuis 2012 : </a:t>
            </a:r>
            <a:r>
              <a:rPr lang="fr-CH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31,6%</a:t>
            </a:r>
            <a:r>
              <a:rPr lang="fr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(soit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3'757 francs d’économie par année) </a:t>
            </a:r>
            <a:b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deux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enfants, revenu imposable (revenus nets cumulés) de 100'000 francs, propriétaire d’un 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logement </a:t>
            </a:r>
            <a:r>
              <a:rPr lang="fr-CH" sz="1800" dirty="0">
                <a:latin typeface="Arial" panose="020B0604020202020204" pitchFamily="34" charset="0"/>
                <a:cs typeface="Arial" panose="020B0604020202020204" pitchFamily="34" charset="0"/>
              </a:rPr>
              <a:t>d’une valeur de 500'000 </a:t>
            </a:r>
            <a:r>
              <a:rPr lang="fr-CH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francs</a:t>
            </a:r>
            <a:r>
              <a:rPr lang="fr-CH" sz="18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18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solidFill>
                  <a:srgbClr val="009776"/>
                </a:solidFill>
              </a:rPr>
              <a:t/>
            </a:r>
            <a:br>
              <a:rPr lang="fr-CH" sz="2000" dirty="0" smtClean="0">
                <a:solidFill>
                  <a:srgbClr val="009776"/>
                </a:solidFill>
              </a:rPr>
            </a:br>
            <a:endParaRPr lang="fr-CH" sz="2000" dirty="0">
              <a:solidFill>
                <a:srgbClr val="009776"/>
              </a:solidFill>
            </a:endParaRP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000" dirty="0" smtClean="0">
              <a:solidFill>
                <a:srgbClr val="009776"/>
              </a:solidFill>
            </a:endParaRPr>
          </a:p>
          <a:p>
            <a:pPr marL="400050" lvl="1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000" dirty="0">
              <a:solidFill>
                <a:srgbClr val="009776"/>
              </a:solidFill>
            </a:endParaRPr>
          </a:p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000" dirty="0" smtClean="0">
              <a:solidFill>
                <a:srgbClr val="009776"/>
              </a:solidFill>
            </a:endParaRPr>
          </a:p>
          <a:p>
            <a:pPr marL="846138" lvl="1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000" dirty="0" smtClean="0">
              <a:solidFill>
                <a:srgbClr val="009776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7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réformes d’envergure en moins de 10 ans !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8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endParaRPr lang="fr-CH" sz="2000" dirty="0" smtClean="0"/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None/>
            </a:pP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 Entre 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2010 et 2018,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l’allègement 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de charge fiscale est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prononcé à Neuchâtel, au Jura, en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Valais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, à Bâle-Ville,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Lucerne, à Nidwald, en Thurgovie et à Appenzell Rhodes-Intérieures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moins fort, voire même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négatif 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(augmentation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charge fiscale), à Berne 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CH" sz="2400" i="1" dirty="0">
                <a:latin typeface="Arial" panose="020B0604020202020204" pitchFamily="34" charset="0"/>
                <a:cs typeface="Arial" panose="020B0604020202020204" pitchFamily="34" charset="0"/>
              </a:rPr>
              <a:t>à Schwyz</a:t>
            </a:r>
            <a:r>
              <a:rPr lang="fr-CH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» </a:t>
            </a:r>
            <a:r>
              <a:rPr lang="fr-CH" sz="2400" dirty="0" smtClean="0">
                <a:solidFill>
                  <a:srgbClr val="009776"/>
                </a:solidFill>
              </a:rPr>
              <a:t/>
            </a:r>
            <a:br>
              <a:rPr lang="fr-CH" sz="2400" dirty="0" smtClean="0">
                <a:solidFill>
                  <a:srgbClr val="009776"/>
                </a:solidFill>
              </a:rPr>
            </a:br>
            <a:r>
              <a:rPr lang="fr-CH" sz="1200" dirty="0" smtClean="0">
                <a:solidFill>
                  <a:srgbClr val="009776"/>
                </a:solidFill>
              </a:rPr>
              <a:t/>
            </a:r>
            <a:br>
              <a:rPr lang="fr-CH" sz="1200" dirty="0" smtClean="0">
                <a:solidFill>
                  <a:srgbClr val="009776"/>
                </a:solidFill>
              </a:rPr>
            </a:br>
            <a:endParaRPr lang="fr-CH" sz="2000" dirty="0">
              <a:solidFill>
                <a:srgbClr val="009776"/>
              </a:solidFill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9976" y="5662989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9776"/>
              </a:buClr>
            </a:pP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: Administration fédérale des 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contributions: </a:t>
            </a:r>
            <a:r>
              <a:rPr lang="fr-CH" sz="12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’évolution de la charge fiscale des personnes physiques entre 2010 et 2018"/>
              </a:rPr>
              <a:t>L’évolution </a:t>
            </a:r>
            <a:r>
              <a:rPr lang="fr-CH" sz="1200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’évolution de la charge fiscale des personnes physiques entre 2010 et 2018"/>
              </a:rPr>
              <a:t>de la charge fiscale des personnes physiques entre 2010 et 2018 </a:t>
            </a:r>
            <a:r>
              <a:rPr lang="fr-CH" sz="12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’évolution de la charge fiscale des personnes physiques entre 2010 et 2018"/>
              </a:rPr>
              <a:t>(02.07.2020</a:t>
            </a:r>
            <a:r>
              <a:rPr lang="fr-CH" sz="1200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’évolution de la charge fiscale des personnes physiques entre 2010 et 2018"/>
              </a:rPr>
              <a:t>)</a:t>
            </a:r>
            <a:endParaRPr lang="fr-CH" sz="1200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Administration fédérale des contrib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87" y="5952459"/>
            <a:ext cx="114962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réformes d’envergure en moins de 10 ans !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1088" y="4572417"/>
            <a:ext cx="7921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9776"/>
              </a:buClr>
            </a:pPr>
            <a:r>
              <a:rPr lang="fr-CH" sz="1600" i="1" dirty="0" smtClean="0"/>
              <a:t/>
            </a:r>
            <a:br>
              <a:rPr lang="fr-CH" sz="1600" i="1" dirty="0" smtClean="0"/>
            </a:br>
            <a:r>
              <a:rPr lang="fr-CH" sz="16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Deux 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enfants, revenu brut compris entre </a:t>
            </a:r>
            <a:r>
              <a:rPr lang="fr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90’000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francs 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250’000</a:t>
            </a:r>
            <a:r>
              <a:rPr lang="fr-CH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francs</a:t>
            </a:r>
            <a:endParaRPr lang="fr-CH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3536" y="2424426"/>
            <a:ext cx="7322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9776"/>
              </a:buClr>
            </a:pP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Top 5 des cantons ayant le plus abaissé la charge fiscale des familles</a:t>
            </a:r>
            <a:r>
              <a:rPr lang="fr-CH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2010-2018</a:t>
            </a:r>
            <a:endParaRPr lang="fr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1088" y="3358659"/>
            <a:ext cx="22322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Neuchâtel</a:t>
            </a:r>
            <a:endParaRPr lang="fr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Jura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Valais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94188" y="3350124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Nidwald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Zurich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79976" y="5662989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009776"/>
              </a:buClr>
            </a:pP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fr-CH" sz="1200" dirty="0">
                <a:latin typeface="Arial" panose="020B0604020202020204" pitchFamily="34" charset="0"/>
                <a:cs typeface="Arial" panose="020B0604020202020204" pitchFamily="34" charset="0"/>
              </a:rPr>
              <a:t>: Administration fédérale des </a:t>
            </a:r>
            <a:r>
              <a:rPr lang="fr-CH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contributions: </a:t>
            </a:r>
            <a:r>
              <a:rPr lang="fr-CH" sz="12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’évolution de la charge fiscale des personnes physiques entre 2010 et 2018"/>
              </a:rPr>
              <a:t>L’évolution </a:t>
            </a:r>
            <a:r>
              <a:rPr lang="fr-CH" sz="1200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’évolution de la charge fiscale des personnes physiques entre 2010 et 2018"/>
              </a:rPr>
              <a:t>de la charge fiscale des personnes physiques entre 2010 et 2018 </a:t>
            </a:r>
            <a:r>
              <a:rPr lang="fr-CH" sz="1200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’évolution de la charge fiscale des personnes physiques entre 2010 et 2018"/>
              </a:rPr>
              <a:t>(02.07.2020</a:t>
            </a:r>
            <a:r>
              <a:rPr lang="fr-CH" sz="1200" dirty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L’évolution de la charge fiscale des personnes physiques entre 2010 et 2018"/>
              </a:rPr>
              <a:t>)</a:t>
            </a:r>
            <a:endParaRPr lang="fr-CH" sz="1200" dirty="0">
              <a:solidFill>
                <a:srgbClr val="86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Administration fédérale des contribut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87" y="5952459"/>
            <a:ext cx="114962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51088" y="1413790"/>
            <a:ext cx="8713464" cy="45158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 positionnement du canton de Neuchâtel</a:t>
            </a:r>
            <a:r>
              <a:rPr lang="fr-CH" sz="2400" b="1" dirty="0" smtClean="0">
                <a:solidFill>
                  <a:srgbClr val="009776"/>
                </a:solidFill>
                <a:latin typeface="+mj-lt"/>
              </a:rPr>
              <a:t/>
            </a:r>
            <a:br>
              <a:rPr lang="fr-CH" sz="2400" b="1" dirty="0" smtClean="0">
                <a:solidFill>
                  <a:srgbClr val="009776"/>
                </a:solidFill>
                <a:latin typeface="+mj-lt"/>
              </a:rPr>
            </a:br>
            <a:endParaRPr lang="fr-CH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351088" y="2564904"/>
            <a:ext cx="885748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6088" indent="-446088">
              <a:spcBef>
                <a:spcPts val="0"/>
              </a:spcBef>
              <a:spcAft>
                <a:spcPts val="600"/>
              </a:spcAft>
              <a:buClr>
                <a:srgbClr val="009776"/>
              </a:buClr>
              <a:buFont typeface="Arial" pitchFamily="34" charset="0"/>
              <a:buChar char="►"/>
            </a:pPr>
            <a:endParaRPr lang="fr-C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2039228376"/>
              </p:ext>
            </p:extLst>
          </p:nvPr>
        </p:nvGraphicFramePr>
        <p:xfrm>
          <a:off x="3035660" y="1861400"/>
          <a:ext cx="6120680" cy="414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2" t="19844" r="35279" b="13417"/>
          <a:stretch/>
        </p:blipFill>
        <p:spPr>
          <a:xfrm>
            <a:off x="3485710" y="2213173"/>
            <a:ext cx="5220580" cy="40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fr-CH" sz="2400" b="1" dirty="0" smtClean="0">
                <a:solidFill>
                  <a:srgbClr val="009776"/>
                </a:solidFill>
                <a:latin typeface="+mj-lt"/>
              </a:rPr>
              <a:t> </a:t>
            </a:r>
            <a:br>
              <a:rPr lang="fr-CH" sz="2400" b="1" dirty="0" smtClean="0">
                <a:solidFill>
                  <a:srgbClr val="009776"/>
                </a:solidFill>
                <a:latin typeface="+mj-lt"/>
              </a:rPr>
            </a:br>
            <a:endParaRPr lang="fr-CH" sz="2400" b="1" dirty="0">
              <a:solidFill>
                <a:srgbClr val="009776"/>
              </a:solidFill>
              <a:latin typeface="+mj-lt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Famille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deux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enfants, revenus cumulés de 100'000 francs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imposables,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propriétaire d’un logement d’une valeur de 500'000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francs</a:t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Baisse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de la charge d’impôt annuelle depuis 2012 : </a:t>
            </a:r>
            <a:r>
              <a:rPr lang="fr-CH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31,6%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(soit 3'757 francs d’économie par année)</a:t>
            </a:r>
          </a:p>
          <a:p>
            <a:pPr marL="354012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Famille,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deux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enfants, revenus cumulés de 175'000 francs, propriétaire d’un logement d’une valeur de 800'000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francs</a:t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Baisse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de la charge d’impôt annuelle depuis 2012 : </a:t>
            </a:r>
            <a:r>
              <a:rPr lang="fr-CH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30%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(soit 9’539 francs d’économie par année) 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/>
          <p:cNvCxnSpPr/>
          <p:nvPr/>
        </p:nvCxnSpPr>
        <p:spPr>
          <a:xfrm>
            <a:off x="2351088" y="1268759"/>
            <a:ext cx="9840912" cy="0"/>
          </a:xfrm>
          <a:prstGeom prst="line">
            <a:avLst/>
          </a:prstGeom>
          <a:ln w="19050">
            <a:solidFill>
              <a:srgbClr val="86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51088" y="1413790"/>
            <a:ext cx="8785472" cy="43103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CH" sz="2400" b="1" dirty="0" smtClean="0">
                <a:solidFill>
                  <a:srgbClr val="86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fr-CH" sz="2400" b="1" dirty="0" smtClean="0">
                <a:solidFill>
                  <a:srgbClr val="009776"/>
                </a:solidFill>
                <a:latin typeface="+mj-lt"/>
              </a:rPr>
              <a:t> </a:t>
            </a:r>
            <a:br>
              <a:rPr lang="fr-CH" sz="2400" b="1" dirty="0" smtClean="0">
                <a:solidFill>
                  <a:srgbClr val="009776"/>
                </a:solidFill>
                <a:latin typeface="+mj-lt"/>
              </a:rPr>
            </a:br>
            <a:endParaRPr lang="fr-CH" sz="2400" b="1" dirty="0">
              <a:solidFill>
                <a:srgbClr val="009776"/>
              </a:solidFill>
              <a:latin typeface="+mj-lt"/>
            </a:endParaRP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2351088" y="2276872"/>
            <a:ext cx="9649568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Famille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monoparentale,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deux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enfants, résidant à Neuchâtel,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revenu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de 60'000 francs, touche des pensions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alimentaires</a:t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Baisse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de la charge d’impôt annuelle depuis 2012 : </a:t>
            </a:r>
            <a:r>
              <a:rPr lang="fr-CH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47%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soit 1484 francs d’économie par année)</a:t>
            </a:r>
          </a:p>
          <a:p>
            <a:pPr marL="354012" indent="-446088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866600"/>
              </a:buClr>
              <a:buFont typeface="Wingdings" panose="05000000000000000000" pitchFamily="2" charset="2"/>
              <a:buChar char="Ø"/>
            </a:pP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Couple retraité, rente AVS de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42'000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francs,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non propriétaire,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domicilié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Neuchâtel</a:t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Baisse 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de la charge d’impôt annuelle depuis 2012 : </a:t>
            </a:r>
            <a:r>
              <a:rPr lang="fr-CH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19.3</a:t>
            </a:r>
            <a:r>
              <a:rPr lang="fr-CH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CH" sz="2000" dirty="0">
                <a:latin typeface="Arial" panose="020B0604020202020204" pitchFamily="34" charset="0"/>
                <a:cs typeface="Arial" panose="020B0604020202020204" pitchFamily="34" charset="0"/>
              </a:rPr>
              <a:t>soit 365 francs d’économie par année</a:t>
            </a:r>
            <a:r>
              <a:rPr lang="fr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H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9349" y="6376244"/>
            <a:ext cx="9889099" cy="365125"/>
          </a:xfrm>
        </p:spPr>
        <p:txBody>
          <a:bodyPr/>
          <a:lstStyle/>
          <a:p>
            <a:r>
              <a:rPr lang="fr-CH" dirty="0" smtClean="0">
                <a:latin typeface="Arial" panose="020B0604020202020204" pitchFamily="34" charset="0"/>
                <a:cs typeface="Arial" panose="020B0604020202020204" pitchFamily="34" charset="0"/>
              </a:rPr>
              <a:t>Département des finances et de la santé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TaxCatchAll xmlns="7dc7280d-fec9-4c99-9736-8d7ecec3545c"/>
    <o410524c08c94595afa657d6a91eb2e7 xmlns="7dc7280d-fec9-4c99-9736-8d7ecec3545c">
      <Terms xmlns="http://schemas.microsoft.com/office/infopath/2007/PartnerControls"/>
    </o410524c08c94595afa657d6a91eb2e7>
    <pf2f0a5c9c974145b8182a0b51177c44 xmlns="7dc7280d-fec9-4c99-9736-8d7ecec3545c">
      <Terms xmlns="http://schemas.microsoft.com/office/infopath/2007/PartnerControls"/>
    </pf2f0a5c9c974145b8182a0b51177c44>
    <k5578e8018b54236945b0d1339d2a6f5 xmlns="7dc7280d-fec9-4c99-9736-8d7ecec3545c">
      <Terms xmlns="http://schemas.microsoft.com/office/infopath/2007/PartnerControls"/>
    </k5578e8018b54236945b0d1339d2a6f5>
    <PublishingExpirationDate xmlns="http://schemas.microsoft.com/sharepoint/v3" xsi:nil="true"/>
    <PublishingStartDate xmlns="http://schemas.microsoft.com/sharepoint/v3" xsi:nil="true"/>
    <h42ba7f56afd40d8a80558d45f27949a xmlns="7dc7280d-fec9-4c99-9736-8d7ecec3545c">
      <Terms xmlns="http://schemas.microsoft.com/office/infopath/2007/PartnerControls"/>
    </h42ba7f56afd40d8a80558d45f27949a>
    <c806c3ad7ef948cca74e93affe552c52 xmlns="7dc7280d-fec9-4c99-9736-8d7ecec3545c">
      <Terms xmlns="http://schemas.microsoft.com/office/infopath/2007/PartnerControls"/>
    </c806c3ad7ef948cca74e93affe552c52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D62564689DD348B904FB77F1AF5489" ma:contentTypeVersion="1" ma:contentTypeDescription="Crée un document." ma:contentTypeScope="" ma:versionID="d9a99592ba34b66d28fac01f58f57054">
  <xsd:schema xmlns:xsd="http://www.w3.org/2001/XMLSchema" xmlns:xs="http://www.w3.org/2001/XMLSchema" xmlns:p="http://schemas.microsoft.com/office/2006/metadata/properties" xmlns:ns1="http://schemas.microsoft.com/sharepoint/v3" xmlns:ns2="7dc7280d-fec9-4c99-9736-8d7ecec3545c" targetNamespace="http://schemas.microsoft.com/office/2006/metadata/properties" ma:root="true" ma:fieldsID="37db7c0fd6a9690766e2e1c262f1c4ba" ns1:_="" ns2:_="">
    <xsd:import namespace="http://schemas.microsoft.com/sharepoint/v3"/>
    <xsd:import namespace="7dc7280d-fec9-4c99-9736-8d7ecec3545c"/>
    <xsd:element name="properties">
      <xsd:complexType>
        <xsd:sequence>
          <xsd:element name="documentManagement">
            <xsd:complexType>
              <xsd:all>
                <xsd:element ref="ns2:h42ba7f56afd40d8a80558d45f27949a" minOccurs="0"/>
                <xsd:element ref="ns2:TaxCatchAll" minOccurs="0"/>
                <xsd:element ref="ns2:TaxCatchAllLabel" minOccurs="0"/>
                <xsd:element ref="ns2:o410524c08c94595afa657d6a91eb2e7" minOccurs="0"/>
                <xsd:element ref="ns2:k5578e8018b54236945b0d1339d2a6f5" minOccurs="0"/>
                <xsd:element ref="ns2:pf2f0a5c9c974145b8182a0b51177c44" minOccurs="0"/>
                <xsd:element ref="ns2:c806c3ad7ef948cca74e93affe552c52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0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21" nillable="true" ma:displayName="Date de fin de planification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7280d-fec9-4c99-9736-8d7ecec3545c" elementFormDefault="qualified">
    <xsd:import namespace="http://schemas.microsoft.com/office/2006/documentManagement/types"/>
    <xsd:import namespace="http://schemas.microsoft.com/office/infopath/2007/PartnerControls"/>
    <xsd:element name="h42ba7f56afd40d8a80558d45f27949a" ma:index="8" nillable="true" ma:taxonomy="true" ma:internalName="h42ba7f56afd40d8a80558d45f27949a" ma:taxonomyFieldName="Acronyme" ma:displayName="Acronyme" ma:default="" ma:fieldId="{142ba7f5-6afd-40d8-a805-58d45f27949a}" ma:taxonomyMulti="true" ma:sspId="bd2caff6-d4fe-420c-943c-f16f78cb48fd" ma:termSetId="38c0c7f7-84fa-437a-aafb-c6610352d1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Colonne Attraper tout de Taxonomie" ma:description="" ma:hidden="true" ma:list="{b4232b1a-9f6a-4a47-b3df-bb2d02d0dd59}" ma:internalName="TaxCatchAll" ma:showField="CatchAllData" ma:web="7dc7280d-fec9-4c99-9736-8d7ecec35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Colonne Attraper tout de Taxonomie1" ma:description="" ma:hidden="true" ma:list="{b4232b1a-9f6a-4a47-b3df-bb2d02d0dd59}" ma:internalName="TaxCatchAllLabel" ma:readOnly="true" ma:showField="CatchAllDataLabel" ma:web="7dc7280d-fec9-4c99-9736-8d7ecec354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410524c08c94595afa657d6a91eb2e7" ma:index="12" nillable="true" ma:taxonomy="true" ma:internalName="o410524c08c94595afa657d6a91eb2e7" ma:taxonomyFieldName="Departement" ma:displayName="Departement" ma:default="" ma:fieldId="{8410524c-08c9-4595-afa6-57d6a91eb2e7}" ma:taxonomyMulti="true" ma:sspId="bd2caff6-d4fe-420c-943c-f16f78cb48fd" ma:termSetId="02ed2265-73f2-4faa-ae96-9cead6fc97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5578e8018b54236945b0d1339d2a6f5" ma:index="14" nillable="true" ma:taxonomy="true" ma:internalName="k5578e8018b54236945b0d1339d2a6f5" ma:taxonomyFieldName="Entite" ma:displayName="Entite" ma:default="" ma:fieldId="{45578e80-18b5-4236-945b-0d1339d2a6f5}" ma:taxonomyMulti="true" ma:sspId="bd2caff6-d4fe-420c-943c-f16f78cb48fd" ma:termSetId="fb9c7032-059a-4ea0-95c4-8ab766bf547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2f0a5c9c974145b8182a0b51177c44" ma:index="16" nillable="true" ma:taxonomy="true" ma:internalName="pf2f0a5c9c974145b8182a0b51177c44" ma:taxonomyFieldName="Theme" ma:displayName="Theme" ma:default="" ma:fieldId="{9f2f0a5c-9c97-4145-b818-2a0b51177c44}" ma:taxonomyMulti="true" ma:sspId="bd2caff6-d4fe-420c-943c-f16f78cb48fd" ma:termSetId="df18bfcf-63cd-40a7-b198-afe70b5f3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806c3ad7ef948cca74e93affe552c52" ma:index="18" nillable="true" ma:taxonomy="true" ma:internalName="c806c3ad7ef948cca74e93affe552c52" ma:taxonomyFieldName="Type_x0020_du_x0020_document" ma:displayName="Type du document" ma:default="" ma:fieldId="{c806c3ad-7ef9-48cc-a74e-93affe552c52}" ma:taxonomyMulti="true" ma:sspId="bd2caff6-d4fe-420c-943c-f16f78cb48fd" ma:termSetId="bf214b23-d91c-4569-9460-efed2ff82e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4016EBB-C905-42D0-9DE7-4C6F946FFC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D25CD5-CE1C-44C6-B371-41DE1785B7FC}">
  <ds:schemaRefs>
    <ds:schemaRef ds:uri="http://schemas.microsoft.com/office/2006/metadata/properties"/>
    <ds:schemaRef ds:uri="6a0c3b85-867f-4943-9f52-d5c6298d4bef"/>
    <ds:schemaRef ds:uri="http://schemas.microsoft.com/sharepoint/v3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166e422-09c8-4860-8160-889650fc15f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6061EA-7AA8-4ABE-BA20-B6863FE2CEFA}"/>
</file>

<file path=customXml/itemProps4.xml><?xml version="1.0" encoding="utf-8"?>
<ds:datastoreItem xmlns:ds="http://schemas.openxmlformats.org/officeDocument/2006/customXml" ds:itemID="{4632CEB7-CDB2-4447-9490-5A76315271C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24242</TotalTime>
  <Words>803</Words>
  <Application>Microsoft Office PowerPoint</Application>
  <PresentationFormat>Grand écran</PresentationFormat>
  <Paragraphs>168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Etat de Neuchâtel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tschanzc</dc:creator>
  <cp:lastModifiedBy>Burgat Fabien</cp:lastModifiedBy>
  <cp:revision>1078</cp:revision>
  <cp:lastPrinted>2020-01-23T13:40:24Z</cp:lastPrinted>
  <dcterms:created xsi:type="dcterms:W3CDTF">2016-01-07T19:01:41Z</dcterms:created>
  <dcterms:modified xsi:type="dcterms:W3CDTF">2023-02-20T15:24:46Z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0x01010099D62564689DD348B904FB77F1AF5489</vt:lpwstr>
  </property>
  <property fmtid="{D5CDD505-2E9C-101B-9397-08002B2CF9AE}" pid="3" name="Order">
    <vt:r8>5849700</vt:r8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_dlc_DocIdItemGuid">
    <vt:lpwstr>9c87df86-dfb9-477a-8f37-b37ecd181be0</vt:lpwstr>
  </property>
  <property fmtid="{D5CDD505-2E9C-101B-9397-08002B2CF9AE}" pid="7" name="IntraNeTargetAudience">
    <vt:lpwstr>1;#Administration cantonale|9e3ca1ef-67b7-4457-a1ff-e655024e850a</vt:lpwstr>
  </property>
  <property fmtid="{D5CDD505-2E9C-101B-9397-08002B2CF9AE}" pid="8" name="TaxKeyword">
    <vt:lpwstr/>
  </property>
  <property fmtid="{D5CDD505-2E9C-101B-9397-08002B2CF9AE}" pid="9" name="IntraNeInformationsType">
    <vt:lpwstr/>
  </property>
  <property fmtid="{D5CDD505-2E9C-101B-9397-08002B2CF9AE}" pid="10" name="IntraNeTransmitter">
    <vt:lpwstr/>
  </property>
  <property fmtid="{D5CDD505-2E9C-101B-9397-08002B2CF9AE}" pid="11" name="IntraNeThematic">
    <vt:lpwstr/>
  </property>
  <property fmtid="{D5CDD505-2E9C-101B-9397-08002B2CF9AE}" pid="12" name="Entite">
    <vt:lpwstr/>
  </property>
  <property fmtid="{D5CDD505-2E9C-101B-9397-08002B2CF9AE}" pid="13" name="Departement">
    <vt:lpwstr/>
  </property>
  <property fmtid="{D5CDD505-2E9C-101B-9397-08002B2CF9AE}" pid="14" name="Type du document">
    <vt:lpwstr/>
  </property>
  <property fmtid="{D5CDD505-2E9C-101B-9397-08002B2CF9AE}" pid="15" name="Acronyme">
    <vt:lpwstr/>
  </property>
  <property fmtid="{D5CDD505-2E9C-101B-9397-08002B2CF9AE}" pid="16" name="Theme">
    <vt:lpwstr/>
  </property>
</Properties>
</file>