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5"/>
  </p:sldMasterIdLst>
  <p:notesMasterIdLst>
    <p:notesMasterId r:id="rId13"/>
  </p:notesMasterIdLst>
  <p:handoutMasterIdLst>
    <p:handoutMasterId r:id="rId14"/>
  </p:handoutMasterIdLst>
  <p:sldIdLst>
    <p:sldId id="870" r:id="rId6"/>
    <p:sldId id="871" r:id="rId7"/>
    <p:sldId id="891" r:id="rId8"/>
    <p:sldId id="892" r:id="rId9"/>
    <p:sldId id="893" r:id="rId10"/>
    <p:sldId id="894" r:id="rId11"/>
    <p:sldId id="890" r:id="rId12"/>
  </p:sldIdLst>
  <p:sldSz cx="12192000" cy="6858000"/>
  <p:notesSz cx="6808788" cy="99409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9" userDrawn="1">
          <p15:clr>
            <a:srgbClr val="A4A3A4"/>
          </p15:clr>
        </p15:guide>
        <p15:guide id="2" pos="3840" userDrawn="1">
          <p15:clr>
            <a:srgbClr val="A4A3A4"/>
          </p15:clr>
        </p15:guide>
        <p15:guide id="3" pos="2479" userDrawn="1">
          <p15:clr>
            <a:srgbClr val="A4A3A4"/>
          </p15:clr>
        </p15:guide>
        <p15:guide id="4" orient="horz" pos="1253" userDrawn="1">
          <p15:clr>
            <a:srgbClr val="A4A3A4"/>
          </p15:clr>
        </p15:guide>
        <p15:guide id="5" pos="347" userDrawn="1">
          <p15:clr>
            <a:srgbClr val="A4A3A4"/>
          </p15:clr>
        </p15:guide>
        <p15:guide id="6" orient="horz" pos="2160">
          <p15:clr>
            <a:srgbClr val="A4A3A4"/>
          </p15:clr>
        </p15:guide>
        <p15:guide id="7" pos="4475">
          <p15:clr>
            <a:srgbClr val="A4A3A4"/>
          </p15:clr>
        </p15:guide>
      </p15:sldGuideLst>
    </p:ext>
    <p:ext uri="{2D200454-40CA-4A62-9FC3-DE9A4176ACB9}">
      <p15:notesGuideLst xmlns:p15="http://schemas.microsoft.com/office/powerpoint/2012/main">
        <p15:guide id="1" orient="horz" pos="3148" userDrawn="1">
          <p15:clr>
            <a:srgbClr val="A4A3A4"/>
          </p15:clr>
        </p15:guide>
        <p15:guide id="2" pos="2104" userDrawn="1">
          <p15:clr>
            <a:srgbClr val="A4A3A4"/>
          </p15:clr>
        </p15:guide>
        <p15:guide id="3" orient="horz" pos="3130" userDrawn="1">
          <p15:clr>
            <a:srgbClr val="A4A3A4"/>
          </p15:clr>
        </p15:guide>
        <p15:guide id="4"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eber Basile" initials="WB" lastIdx="3" clrIdx="6"/>
  <p:cmAuthor id="1" name="Favre Laurent" initials="FL" lastIdx="5" clrIdx="0">
    <p:extLst/>
  </p:cmAuthor>
  <p:cmAuthor id="2" name="Mathieu Erb" initials="ME" lastIdx="11" clrIdx="1"/>
  <p:cmAuthor id="3" name="WessnerJ" initials="JW" lastIdx="6" clrIdx="2"/>
  <p:cmAuthor id="4" name="Zosso Madeline" initials="ZM" lastIdx="4" clrIdx="3"/>
  <p:cmAuthor id="5" name="fburgat" initials="FB" lastIdx="5" clrIdx="4"/>
  <p:cmAuthor id="6" name="Kurth Laurent" initials="KL" lastIdx="6"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97FFE9"/>
    <a:srgbClr val="009776"/>
    <a:srgbClr val="FFFFFF"/>
    <a:srgbClr val="007E63"/>
    <a:srgbClr val="866600"/>
    <a:srgbClr val="009A79"/>
    <a:srgbClr val="008E70"/>
    <a:srgbClr val="00B891"/>
    <a:srgbClr val="0060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80" autoAdjust="0"/>
    <p:restoredTop sz="94087" autoAdjust="0"/>
  </p:normalViewPr>
  <p:slideViewPr>
    <p:cSldViewPr>
      <p:cViewPr varScale="1">
        <p:scale>
          <a:sx n="67" d="100"/>
          <a:sy n="67" d="100"/>
        </p:scale>
        <p:origin x="624" y="48"/>
      </p:cViewPr>
      <p:guideLst>
        <p:guide orient="horz" pos="799"/>
        <p:guide pos="3840"/>
        <p:guide pos="2479"/>
        <p:guide orient="horz" pos="1253"/>
        <p:guide pos="347"/>
        <p:guide orient="horz" pos="2160"/>
        <p:guide pos="4475"/>
      </p:guideLst>
    </p:cSldViewPr>
  </p:slideViewPr>
  <p:outlineViewPr>
    <p:cViewPr>
      <p:scale>
        <a:sx n="33" d="100"/>
        <a:sy n="33" d="100"/>
      </p:scale>
      <p:origin x="0" y="0"/>
    </p:cViewPr>
  </p:outlineViewPr>
  <p:notesTextViewPr>
    <p:cViewPr>
      <p:scale>
        <a:sx n="66" d="100"/>
        <a:sy n="66" d="100"/>
      </p:scale>
      <p:origin x="0" y="0"/>
    </p:cViewPr>
  </p:notesTextViewPr>
  <p:sorterViewPr>
    <p:cViewPr>
      <p:scale>
        <a:sx n="80" d="100"/>
        <a:sy n="80" d="100"/>
      </p:scale>
      <p:origin x="0" y="0"/>
    </p:cViewPr>
  </p:sorterViewPr>
  <p:notesViewPr>
    <p:cSldViewPr showGuides="1">
      <p:cViewPr varScale="1">
        <p:scale>
          <a:sx n="112" d="100"/>
          <a:sy n="112" d="100"/>
        </p:scale>
        <p:origin x="2682" y="96"/>
      </p:cViewPr>
      <p:guideLst>
        <p:guide orient="horz" pos="3148"/>
        <p:guide pos="2104"/>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1" Type="http://schemas.openxmlformats.org/officeDocument/2006/relationships/slide" Target="slides/slide6.xml"/><Relationship Id="rId6" Type="http://schemas.openxmlformats.org/officeDocument/2006/relationships/slide" Target="slides/slide1.xml"/><Relationship Id="rId5" Type="http://schemas.openxmlformats.org/officeDocument/2006/relationships/slideMaster" Target="slideMasters/slideMaster1.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4"/>
            <a:ext cx="2950474" cy="497045"/>
          </a:xfrm>
          <a:prstGeom prst="rect">
            <a:avLst/>
          </a:prstGeom>
        </p:spPr>
        <p:txBody>
          <a:bodyPr vert="horz" lIns="91832" tIns="45916" rIns="91832" bIns="45916" rtlCol="0"/>
          <a:lstStyle>
            <a:lvl1pPr algn="l">
              <a:defRPr sz="1200"/>
            </a:lvl1pPr>
          </a:lstStyle>
          <a:p>
            <a:endParaRPr lang="fr-CH" dirty="0"/>
          </a:p>
        </p:txBody>
      </p:sp>
      <p:sp>
        <p:nvSpPr>
          <p:cNvPr id="3" name="Espace réservé de la date 2"/>
          <p:cNvSpPr>
            <a:spLocks noGrp="1"/>
          </p:cNvSpPr>
          <p:nvPr>
            <p:ph type="dt" sz="quarter" idx="1"/>
          </p:nvPr>
        </p:nvSpPr>
        <p:spPr>
          <a:xfrm>
            <a:off x="3856741" y="4"/>
            <a:ext cx="2950474" cy="497045"/>
          </a:xfrm>
          <a:prstGeom prst="rect">
            <a:avLst/>
          </a:prstGeom>
        </p:spPr>
        <p:txBody>
          <a:bodyPr vert="horz" lIns="91832" tIns="45916" rIns="91832" bIns="45916" rtlCol="0"/>
          <a:lstStyle>
            <a:lvl1pPr algn="r">
              <a:defRPr sz="1200"/>
            </a:lvl1pPr>
          </a:lstStyle>
          <a:p>
            <a:fld id="{1B65B27E-C8C3-4756-88C4-57DE918014E7}" type="datetimeFigureOut">
              <a:rPr lang="fr-CH" smtClean="0"/>
              <a:pPr/>
              <a:t>04.02.2022</a:t>
            </a:fld>
            <a:endParaRPr lang="fr-CH" dirty="0"/>
          </a:p>
        </p:txBody>
      </p:sp>
      <p:sp>
        <p:nvSpPr>
          <p:cNvPr id="4" name="Espace réservé du pied de page 3"/>
          <p:cNvSpPr>
            <a:spLocks noGrp="1"/>
          </p:cNvSpPr>
          <p:nvPr>
            <p:ph type="ftr" sz="quarter" idx="2"/>
          </p:nvPr>
        </p:nvSpPr>
        <p:spPr>
          <a:xfrm>
            <a:off x="3" y="9442157"/>
            <a:ext cx="2950474" cy="497045"/>
          </a:xfrm>
          <a:prstGeom prst="rect">
            <a:avLst/>
          </a:prstGeom>
        </p:spPr>
        <p:txBody>
          <a:bodyPr vert="horz" lIns="91832" tIns="45916" rIns="91832" bIns="45916" rtlCol="0" anchor="b"/>
          <a:lstStyle>
            <a:lvl1pPr algn="l">
              <a:defRPr sz="1200"/>
            </a:lvl1pPr>
          </a:lstStyle>
          <a:p>
            <a:endParaRPr lang="fr-CH" dirty="0"/>
          </a:p>
        </p:txBody>
      </p:sp>
      <p:sp>
        <p:nvSpPr>
          <p:cNvPr id="5" name="Espace réservé du numéro de diapositive 4"/>
          <p:cNvSpPr>
            <a:spLocks noGrp="1"/>
          </p:cNvSpPr>
          <p:nvPr>
            <p:ph type="sldNum" sz="quarter" idx="3"/>
          </p:nvPr>
        </p:nvSpPr>
        <p:spPr>
          <a:xfrm>
            <a:off x="3856741" y="9442157"/>
            <a:ext cx="2950474" cy="497045"/>
          </a:xfrm>
          <a:prstGeom prst="rect">
            <a:avLst/>
          </a:prstGeom>
        </p:spPr>
        <p:txBody>
          <a:bodyPr vert="horz" lIns="91832" tIns="45916" rIns="91832" bIns="45916" rtlCol="0" anchor="b"/>
          <a:lstStyle>
            <a:lvl1pPr algn="r">
              <a:defRPr sz="1200"/>
            </a:lvl1pPr>
          </a:lstStyle>
          <a:p>
            <a:fld id="{7C3F8750-626E-4BA2-B67B-F3AA11319679}" type="slidenum">
              <a:rPr lang="fr-CH" smtClean="0"/>
              <a:pPr/>
              <a:t>‹N°›</a:t>
            </a:fld>
            <a:endParaRPr lang="fr-CH" dirty="0"/>
          </a:p>
        </p:txBody>
      </p:sp>
    </p:spTree>
    <p:extLst>
      <p:ext uri="{BB962C8B-B14F-4D97-AF65-F5344CB8AC3E}">
        <p14:creationId xmlns:p14="http://schemas.microsoft.com/office/powerpoint/2010/main" val="4184684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4"/>
            <a:ext cx="2950474" cy="497045"/>
          </a:xfrm>
          <a:prstGeom prst="rect">
            <a:avLst/>
          </a:prstGeom>
        </p:spPr>
        <p:txBody>
          <a:bodyPr vert="horz" lIns="91832" tIns="45916" rIns="91832" bIns="45916" rtlCol="0"/>
          <a:lstStyle>
            <a:lvl1pPr algn="l">
              <a:defRPr sz="1200"/>
            </a:lvl1pPr>
          </a:lstStyle>
          <a:p>
            <a:endParaRPr lang="fr-CH" dirty="0"/>
          </a:p>
        </p:txBody>
      </p:sp>
      <p:sp>
        <p:nvSpPr>
          <p:cNvPr id="3" name="Espace réservé de la date 2"/>
          <p:cNvSpPr>
            <a:spLocks noGrp="1"/>
          </p:cNvSpPr>
          <p:nvPr>
            <p:ph type="dt" idx="1"/>
          </p:nvPr>
        </p:nvSpPr>
        <p:spPr>
          <a:xfrm>
            <a:off x="3856741" y="4"/>
            <a:ext cx="2950474" cy="497045"/>
          </a:xfrm>
          <a:prstGeom prst="rect">
            <a:avLst/>
          </a:prstGeom>
        </p:spPr>
        <p:txBody>
          <a:bodyPr vert="horz" lIns="91832" tIns="45916" rIns="91832" bIns="45916" rtlCol="0"/>
          <a:lstStyle>
            <a:lvl1pPr algn="r">
              <a:defRPr sz="1200"/>
            </a:lvl1pPr>
          </a:lstStyle>
          <a:p>
            <a:fld id="{46A55AF0-7D2B-44ED-AE64-A78DB0AA4676}" type="datetimeFigureOut">
              <a:rPr lang="fr-CH" smtClean="0"/>
              <a:pPr/>
              <a:t>04.02.2022</a:t>
            </a:fld>
            <a:endParaRPr lang="fr-CH" dirty="0"/>
          </a:p>
        </p:txBody>
      </p:sp>
      <p:sp>
        <p:nvSpPr>
          <p:cNvPr id="4" name="Espace réservé de l'image des diapositives 3"/>
          <p:cNvSpPr>
            <a:spLocks noGrp="1" noRot="1" noChangeAspect="1"/>
          </p:cNvSpPr>
          <p:nvPr>
            <p:ph type="sldImg" idx="2"/>
          </p:nvPr>
        </p:nvSpPr>
        <p:spPr>
          <a:xfrm>
            <a:off x="90488" y="744538"/>
            <a:ext cx="6627812" cy="3727450"/>
          </a:xfrm>
          <a:prstGeom prst="rect">
            <a:avLst/>
          </a:prstGeom>
          <a:noFill/>
          <a:ln w="12700">
            <a:solidFill>
              <a:prstClr val="black"/>
            </a:solidFill>
          </a:ln>
        </p:spPr>
        <p:txBody>
          <a:bodyPr vert="horz" lIns="91832" tIns="45916" rIns="91832" bIns="45916" rtlCol="0" anchor="ctr"/>
          <a:lstStyle/>
          <a:p>
            <a:endParaRPr lang="fr-CH" dirty="0"/>
          </a:p>
        </p:txBody>
      </p:sp>
      <p:sp>
        <p:nvSpPr>
          <p:cNvPr id="5" name="Espace réservé des commentaires 4"/>
          <p:cNvSpPr>
            <a:spLocks noGrp="1"/>
          </p:cNvSpPr>
          <p:nvPr>
            <p:ph type="body" sz="quarter" idx="3"/>
          </p:nvPr>
        </p:nvSpPr>
        <p:spPr>
          <a:xfrm>
            <a:off x="680880" y="4721942"/>
            <a:ext cx="5447030" cy="4473416"/>
          </a:xfrm>
          <a:prstGeom prst="rect">
            <a:avLst/>
          </a:prstGeom>
        </p:spPr>
        <p:txBody>
          <a:bodyPr vert="horz" lIns="91832" tIns="45916" rIns="91832" bIns="45916"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Espace réservé du pied de page 5"/>
          <p:cNvSpPr>
            <a:spLocks noGrp="1"/>
          </p:cNvSpPr>
          <p:nvPr>
            <p:ph type="ftr" sz="quarter" idx="4"/>
          </p:nvPr>
        </p:nvSpPr>
        <p:spPr>
          <a:xfrm>
            <a:off x="3" y="9442157"/>
            <a:ext cx="2950474" cy="497045"/>
          </a:xfrm>
          <a:prstGeom prst="rect">
            <a:avLst/>
          </a:prstGeom>
        </p:spPr>
        <p:txBody>
          <a:bodyPr vert="horz" lIns="91832" tIns="45916" rIns="91832" bIns="45916" rtlCol="0" anchor="b"/>
          <a:lstStyle>
            <a:lvl1pPr algn="l">
              <a:defRPr sz="1200"/>
            </a:lvl1pPr>
          </a:lstStyle>
          <a:p>
            <a:endParaRPr lang="fr-CH" dirty="0"/>
          </a:p>
        </p:txBody>
      </p:sp>
      <p:sp>
        <p:nvSpPr>
          <p:cNvPr id="7" name="Espace réservé du numéro de diapositive 6"/>
          <p:cNvSpPr>
            <a:spLocks noGrp="1"/>
          </p:cNvSpPr>
          <p:nvPr>
            <p:ph type="sldNum" sz="quarter" idx="5"/>
          </p:nvPr>
        </p:nvSpPr>
        <p:spPr>
          <a:xfrm>
            <a:off x="3856741" y="9442157"/>
            <a:ext cx="2950474" cy="497045"/>
          </a:xfrm>
          <a:prstGeom prst="rect">
            <a:avLst/>
          </a:prstGeom>
        </p:spPr>
        <p:txBody>
          <a:bodyPr vert="horz" lIns="91832" tIns="45916" rIns="91832" bIns="45916" rtlCol="0" anchor="b"/>
          <a:lstStyle>
            <a:lvl1pPr algn="r">
              <a:defRPr sz="1200"/>
            </a:lvl1pPr>
          </a:lstStyle>
          <a:p>
            <a:fld id="{83DD7124-E429-4499-9D0D-31C5DC427C7D}" type="slidenum">
              <a:rPr lang="fr-CH" smtClean="0"/>
              <a:pPr/>
              <a:t>‹N°›</a:t>
            </a:fld>
            <a:endParaRPr lang="fr-CH" dirty="0"/>
          </a:p>
        </p:txBody>
      </p:sp>
    </p:spTree>
    <p:extLst>
      <p:ext uri="{BB962C8B-B14F-4D97-AF65-F5344CB8AC3E}">
        <p14:creationId xmlns:p14="http://schemas.microsoft.com/office/powerpoint/2010/main" val="2674930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sz="110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D7124-E429-4499-9D0D-31C5DC427C7D}" type="slidenum">
              <a:rPr kumimoji="0" lang="fr-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6275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sz="110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D7124-E429-4499-9D0D-31C5DC427C7D}" type="slidenum">
              <a:rPr kumimoji="0" lang="fr-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28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sz="110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D7124-E429-4499-9D0D-31C5DC427C7D}" type="slidenum">
              <a:rPr kumimoji="0" lang="fr-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7712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sz="110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D7124-E429-4499-9D0D-31C5DC427C7D}" type="slidenum">
              <a:rPr kumimoji="0" lang="fr-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8133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sz="110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D7124-E429-4499-9D0D-31C5DC427C7D}" type="slidenum">
              <a:rPr kumimoji="0" lang="fr-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7288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sz="110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D7124-E429-4499-9D0D-31C5DC427C7D}" type="slidenum">
              <a:rPr kumimoji="0" lang="fr-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4327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D7124-E429-4499-9D0D-31C5DC427C7D}" type="slidenum">
              <a:rPr kumimoji="0" lang="fr-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4775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lvl1pPr algn="l">
              <a:defRPr/>
            </a:lvl1pPr>
          </a:lstStyle>
          <a:p>
            <a:r>
              <a:rPr lang="fr-FR" smtClean="0"/>
              <a:t>Cliquez pour modifier le style du titre</a:t>
            </a:r>
            <a:endParaRPr lang="fr-CH"/>
          </a:p>
        </p:txBody>
      </p:sp>
      <p:sp>
        <p:nvSpPr>
          <p:cNvPr id="3" name="Sous-titre 2"/>
          <p:cNvSpPr>
            <a:spLocks noGrp="1"/>
          </p:cNvSpPr>
          <p:nvPr>
            <p:ph type="subTitle" idx="1"/>
          </p:nvPr>
        </p:nvSpPr>
        <p:spPr>
          <a:xfrm>
            <a:off x="911424" y="3886200"/>
            <a:ext cx="10273141"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H" dirty="0"/>
          </a:p>
        </p:txBody>
      </p:sp>
      <p:sp>
        <p:nvSpPr>
          <p:cNvPr id="4" name="Espace réservé de la date 3"/>
          <p:cNvSpPr>
            <a:spLocks noGrp="1"/>
          </p:cNvSpPr>
          <p:nvPr>
            <p:ph type="dt" sz="half" idx="10"/>
          </p:nvPr>
        </p:nvSpPr>
        <p:spPr/>
        <p:txBody>
          <a:bodyPr/>
          <a:lstStyle/>
          <a:p>
            <a:endParaRPr lang="fr-CH" dirty="0"/>
          </a:p>
        </p:txBody>
      </p:sp>
      <p:sp>
        <p:nvSpPr>
          <p:cNvPr id="5" name="Espace réservé du pied de page 4"/>
          <p:cNvSpPr>
            <a:spLocks noGrp="1"/>
          </p:cNvSpPr>
          <p:nvPr>
            <p:ph type="ftr" sz="quarter" idx="11"/>
          </p:nvPr>
        </p:nvSpPr>
        <p:spPr/>
        <p:txBody>
          <a:bodyPr/>
          <a:lstStyle/>
          <a:p>
            <a:r>
              <a:rPr lang="fr-CH" smtClean="0"/>
              <a:t>Département des finances et de la santé</a:t>
            </a:r>
            <a:endParaRPr lang="fr-CH" dirty="0"/>
          </a:p>
        </p:txBody>
      </p:sp>
      <p:sp>
        <p:nvSpPr>
          <p:cNvPr id="6" name="Espace réservé du numéro de diapositive 5"/>
          <p:cNvSpPr>
            <a:spLocks noGrp="1"/>
          </p:cNvSpPr>
          <p:nvPr>
            <p:ph type="sldNum" sz="quarter" idx="12"/>
          </p:nvPr>
        </p:nvSpPr>
        <p:spPr/>
        <p:txBody>
          <a:bodyPr/>
          <a:lstStyle/>
          <a:p>
            <a:fld id="{7ECDE91E-8790-4451-96CC-6E357A74EE62}" type="slidenum">
              <a:rPr lang="fr-CH" smtClean="0"/>
              <a:pPr/>
              <a:t>‹N°›</a:t>
            </a:fld>
            <a:endParaRPr lang="fr-CH" dirty="0"/>
          </a:p>
        </p:txBody>
      </p:sp>
    </p:spTree>
    <p:extLst>
      <p:ext uri="{BB962C8B-B14F-4D97-AF65-F5344CB8AC3E}">
        <p14:creationId xmlns:p14="http://schemas.microsoft.com/office/powerpoint/2010/main" val="1189087037"/>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Cliquez pour modifier le style du titre</a:t>
            </a:r>
            <a:endParaRPr lang="fr-CH"/>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fr-CH" dirty="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endParaRPr lang="fr-CH" dirty="0"/>
          </a:p>
        </p:txBody>
      </p:sp>
      <p:sp>
        <p:nvSpPr>
          <p:cNvPr id="6" name="Espace réservé du pied de page 5"/>
          <p:cNvSpPr>
            <a:spLocks noGrp="1"/>
          </p:cNvSpPr>
          <p:nvPr>
            <p:ph type="ftr" sz="quarter" idx="11"/>
          </p:nvPr>
        </p:nvSpPr>
        <p:spPr/>
        <p:txBody>
          <a:bodyPr/>
          <a:lstStyle/>
          <a:p>
            <a:r>
              <a:rPr lang="fr-CH" smtClean="0"/>
              <a:t>Département des finances et de la santé</a:t>
            </a:r>
            <a:endParaRPr lang="fr-CH" dirty="0"/>
          </a:p>
        </p:txBody>
      </p:sp>
      <p:sp>
        <p:nvSpPr>
          <p:cNvPr id="7" name="Espace réservé du numéro de diapositive 6"/>
          <p:cNvSpPr>
            <a:spLocks noGrp="1"/>
          </p:cNvSpPr>
          <p:nvPr>
            <p:ph type="sldNum" sz="quarter" idx="12"/>
          </p:nvPr>
        </p:nvSpPr>
        <p:spPr/>
        <p:txBody>
          <a:bodyPr/>
          <a:lstStyle/>
          <a:p>
            <a:fld id="{7ECDE91E-8790-4451-96CC-6E357A74EE62}" type="slidenum">
              <a:rPr lang="fr-CH" smtClean="0"/>
              <a:pPr/>
              <a:t>‹N°›</a:t>
            </a:fld>
            <a:endParaRPr lang="fr-CH" dirty="0"/>
          </a:p>
        </p:txBody>
      </p:sp>
    </p:spTree>
    <p:extLst>
      <p:ext uri="{BB962C8B-B14F-4D97-AF65-F5344CB8AC3E}">
        <p14:creationId xmlns:p14="http://schemas.microsoft.com/office/powerpoint/2010/main" val="3830608970"/>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endParaRPr lang="fr-CH" dirty="0"/>
          </a:p>
        </p:txBody>
      </p:sp>
      <p:sp>
        <p:nvSpPr>
          <p:cNvPr id="5" name="Espace réservé du pied de page 4"/>
          <p:cNvSpPr>
            <a:spLocks noGrp="1"/>
          </p:cNvSpPr>
          <p:nvPr>
            <p:ph type="ftr" sz="quarter" idx="11"/>
          </p:nvPr>
        </p:nvSpPr>
        <p:spPr/>
        <p:txBody>
          <a:bodyPr/>
          <a:lstStyle/>
          <a:p>
            <a:r>
              <a:rPr lang="fr-CH" smtClean="0"/>
              <a:t>Département des finances et de la santé</a:t>
            </a:r>
            <a:endParaRPr lang="fr-CH" dirty="0"/>
          </a:p>
        </p:txBody>
      </p:sp>
      <p:sp>
        <p:nvSpPr>
          <p:cNvPr id="6" name="Espace réservé du numéro de diapositive 5"/>
          <p:cNvSpPr>
            <a:spLocks noGrp="1"/>
          </p:cNvSpPr>
          <p:nvPr>
            <p:ph type="sldNum" sz="quarter" idx="12"/>
          </p:nvPr>
        </p:nvSpPr>
        <p:spPr/>
        <p:txBody>
          <a:bodyPr/>
          <a:lstStyle/>
          <a:p>
            <a:fld id="{7ECDE91E-8790-4451-96CC-6E357A74EE62}" type="slidenum">
              <a:rPr lang="fr-CH" smtClean="0"/>
              <a:pPr/>
              <a:t>‹N°›</a:t>
            </a:fld>
            <a:endParaRPr lang="fr-CH" dirty="0"/>
          </a:p>
        </p:txBody>
      </p:sp>
    </p:spTree>
    <p:extLst>
      <p:ext uri="{BB962C8B-B14F-4D97-AF65-F5344CB8AC3E}">
        <p14:creationId xmlns:p14="http://schemas.microsoft.com/office/powerpoint/2010/main" val="2163840477"/>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Cliquez pour modifier le style du titre</a:t>
            </a:r>
            <a:endParaRPr lang="fr-CH"/>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endParaRPr lang="fr-CH" dirty="0"/>
          </a:p>
        </p:txBody>
      </p:sp>
      <p:sp>
        <p:nvSpPr>
          <p:cNvPr id="5" name="Espace réservé du pied de page 4"/>
          <p:cNvSpPr>
            <a:spLocks noGrp="1"/>
          </p:cNvSpPr>
          <p:nvPr>
            <p:ph type="ftr" sz="quarter" idx="11"/>
          </p:nvPr>
        </p:nvSpPr>
        <p:spPr/>
        <p:txBody>
          <a:bodyPr/>
          <a:lstStyle/>
          <a:p>
            <a:r>
              <a:rPr lang="fr-CH" smtClean="0"/>
              <a:t>Département des finances et de la santé</a:t>
            </a:r>
            <a:endParaRPr lang="fr-CH" dirty="0"/>
          </a:p>
        </p:txBody>
      </p:sp>
      <p:sp>
        <p:nvSpPr>
          <p:cNvPr id="6" name="Espace réservé du numéro de diapositive 5"/>
          <p:cNvSpPr>
            <a:spLocks noGrp="1"/>
          </p:cNvSpPr>
          <p:nvPr>
            <p:ph type="sldNum" sz="quarter" idx="12"/>
          </p:nvPr>
        </p:nvSpPr>
        <p:spPr/>
        <p:txBody>
          <a:bodyPr/>
          <a:lstStyle/>
          <a:p>
            <a:fld id="{7ECDE91E-8790-4451-96CC-6E357A74EE62}" type="slidenum">
              <a:rPr lang="fr-CH" smtClean="0"/>
              <a:pPr/>
              <a:t>‹N°›</a:t>
            </a:fld>
            <a:endParaRPr lang="fr-CH" dirty="0"/>
          </a:p>
        </p:txBody>
      </p:sp>
    </p:spTree>
    <p:extLst>
      <p:ext uri="{BB962C8B-B14F-4D97-AF65-F5344CB8AC3E}">
        <p14:creationId xmlns:p14="http://schemas.microsoft.com/office/powerpoint/2010/main" val="35214021"/>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endParaRPr lang="fr-CH" dirty="0"/>
          </a:p>
        </p:txBody>
      </p:sp>
      <p:sp>
        <p:nvSpPr>
          <p:cNvPr id="4" name="Espace réservé du pied de page 3"/>
          <p:cNvSpPr>
            <a:spLocks noGrp="1"/>
          </p:cNvSpPr>
          <p:nvPr>
            <p:ph type="ftr" sz="quarter" idx="11"/>
          </p:nvPr>
        </p:nvSpPr>
        <p:spPr/>
        <p:txBody>
          <a:bodyPr/>
          <a:lstStyle/>
          <a:p>
            <a:r>
              <a:rPr lang="fr-CH" smtClean="0"/>
              <a:t>Département des finances et de la santé</a:t>
            </a:r>
            <a:endParaRPr lang="fr-CH" dirty="0"/>
          </a:p>
        </p:txBody>
      </p:sp>
      <p:sp>
        <p:nvSpPr>
          <p:cNvPr id="5" name="Espace réservé du numéro de diapositive 4"/>
          <p:cNvSpPr>
            <a:spLocks noGrp="1"/>
          </p:cNvSpPr>
          <p:nvPr>
            <p:ph type="sldNum" sz="quarter" idx="12"/>
          </p:nvPr>
        </p:nvSpPr>
        <p:spPr/>
        <p:txBody>
          <a:bodyPr/>
          <a:lstStyle/>
          <a:p>
            <a:fld id="{7ECDE91E-8790-4451-96CC-6E357A74EE62}" type="slidenum">
              <a:rPr lang="fr-CH" smtClean="0"/>
              <a:pPr/>
              <a:t>‹N°›</a:t>
            </a:fld>
            <a:endParaRPr lang="fr-CH" dirty="0"/>
          </a:p>
        </p:txBody>
      </p:sp>
      <p:sp>
        <p:nvSpPr>
          <p:cNvPr id="8" name="ZoneTexte 7"/>
          <p:cNvSpPr txBox="1"/>
          <p:nvPr userDrawn="1"/>
        </p:nvSpPr>
        <p:spPr>
          <a:xfrm>
            <a:off x="1679510" y="1844825"/>
            <a:ext cx="4800533" cy="769441"/>
          </a:xfrm>
          <a:prstGeom prst="rect">
            <a:avLst/>
          </a:prstGeom>
          <a:noFill/>
        </p:spPr>
        <p:txBody>
          <a:bodyPr wrap="square" rtlCol="0">
            <a:spAutoFit/>
          </a:bodyPr>
          <a:lstStyle/>
          <a:p>
            <a:r>
              <a:rPr lang="fr-CH" sz="4400" dirty="0" smtClean="0"/>
              <a:t>Questions ?</a:t>
            </a:r>
            <a:endParaRPr lang="fr-CH" sz="4400" dirty="0"/>
          </a:p>
        </p:txBody>
      </p:sp>
      <p:sp>
        <p:nvSpPr>
          <p:cNvPr id="9" name="ZoneTexte 8"/>
          <p:cNvSpPr txBox="1"/>
          <p:nvPr userDrawn="1"/>
        </p:nvSpPr>
        <p:spPr>
          <a:xfrm>
            <a:off x="5711957" y="3933057"/>
            <a:ext cx="4800533" cy="769441"/>
          </a:xfrm>
          <a:prstGeom prst="rect">
            <a:avLst/>
          </a:prstGeom>
          <a:noFill/>
        </p:spPr>
        <p:txBody>
          <a:bodyPr wrap="square" rtlCol="0">
            <a:spAutoFit/>
          </a:bodyPr>
          <a:lstStyle/>
          <a:p>
            <a:r>
              <a:rPr lang="fr-CH" sz="4400" dirty="0" smtClean="0"/>
              <a:t>Réponses !</a:t>
            </a:r>
            <a:endParaRPr lang="fr-CH" sz="4400" dirty="0"/>
          </a:p>
        </p:txBody>
      </p:sp>
    </p:spTree>
    <p:extLst>
      <p:ext uri="{BB962C8B-B14F-4D97-AF65-F5344CB8AC3E}">
        <p14:creationId xmlns:p14="http://schemas.microsoft.com/office/powerpoint/2010/main" val="3050657599"/>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endParaRPr lang="fr-CH" dirty="0"/>
          </a:p>
        </p:txBody>
      </p:sp>
      <p:sp>
        <p:nvSpPr>
          <p:cNvPr id="5" name="Espace réservé du pied de page 4"/>
          <p:cNvSpPr>
            <a:spLocks noGrp="1"/>
          </p:cNvSpPr>
          <p:nvPr>
            <p:ph type="ftr" sz="quarter" idx="11"/>
          </p:nvPr>
        </p:nvSpPr>
        <p:spPr/>
        <p:txBody>
          <a:bodyPr/>
          <a:lstStyle/>
          <a:p>
            <a:r>
              <a:rPr lang="fr-CH" smtClean="0"/>
              <a:t>Département des finances et de la santé</a:t>
            </a:r>
            <a:endParaRPr lang="fr-CH" dirty="0"/>
          </a:p>
        </p:txBody>
      </p:sp>
      <p:sp>
        <p:nvSpPr>
          <p:cNvPr id="6" name="Espace réservé du numéro de diapositive 5"/>
          <p:cNvSpPr>
            <a:spLocks noGrp="1"/>
          </p:cNvSpPr>
          <p:nvPr>
            <p:ph type="sldNum" sz="quarter" idx="12"/>
          </p:nvPr>
        </p:nvSpPr>
        <p:spPr/>
        <p:txBody>
          <a:bodyPr/>
          <a:lstStyle/>
          <a:p>
            <a:fld id="{7ECDE91E-8790-4451-96CC-6E357A74EE62}" type="slidenum">
              <a:rPr lang="fr-CH" smtClean="0"/>
              <a:pPr/>
              <a:t>‹N°›</a:t>
            </a:fld>
            <a:endParaRPr lang="fr-CH" dirty="0"/>
          </a:p>
        </p:txBody>
      </p:sp>
    </p:spTree>
    <p:extLst>
      <p:ext uri="{BB962C8B-B14F-4D97-AF65-F5344CB8AC3E}">
        <p14:creationId xmlns:p14="http://schemas.microsoft.com/office/powerpoint/2010/main" val="3068015087"/>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venant">
    <p:spTree>
      <p:nvGrpSpPr>
        <p:cNvPr id="1" name=""/>
        <p:cNvGrpSpPr/>
        <p:nvPr/>
      </p:nvGrpSpPr>
      <p:grpSpPr>
        <a:xfrm>
          <a:off x="0" y="0"/>
          <a:ext cx="0" cy="0"/>
          <a:chOff x="0" y="0"/>
          <a:chExt cx="0" cy="0"/>
        </a:xfrm>
      </p:grpSpPr>
      <p:sp>
        <p:nvSpPr>
          <p:cNvPr id="2" name="Titre 1"/>
          <p:cNvSpPr>
            <a:spLocks noGrp="1"/>
          </p:cNvSpPr>
          <p:nvPr>
            <p:ph type="ctrTitle"/>
          </p:nvPr>
        </p:nvSpPr>
        <p:spPr>
          <a:xfrm>
            <a:off x="911424" y="2348881"/>
            <a:ext cx="10363200" cy="1470025"/>
          </a:xfrm>
        </p:spPr>
        <p:txBody>
          <a:bodyPr>
            <a:normAutofit/>
          </a:bodyPr>
          <a:lstStyle>
            <a:lvl1pPr algn="ctr">
              <a:defRPr sz="4000"/>
            </a:lvl1pPr>
          </a:lstStyle>
          <a:p>
            <a:r>
              <a:rPr lang="fr-FR" smtClean="0"/>
              <a:t>Cliquez pour modifier le style du titre</a:t>
            </a:r>
            <a:endParaRPr lang="fr-CH"/>
          </a:p>
        </p:txBody>
      </p:sp>
      <p:sp>
        <p:nvSpPr>
          <p:cNvPr id="4" name="Espace réservé de la date 3"/>
          <p:cNvSpPr>
            <a:spLocks noGrp="1"/>
          </p:cNvSpPr>
          <p:nvPr>
            <p:ph type="dt" sz="half" idx="10"/>
          </p:nvPr>
        </p:nvSpPr>
        <p:spPr/>
        <p:txBody>
          <a:bodyPr/>
          <a:lstStyle/>
          <a:p>
            <a:endParaRPr lang="fr-CH" dirty="0"/>
          </a:p>
        </p:txBody>
      </p:sp>
      <p:sp>
        <p:nvSpPr>
          <p:cNvPr id="5" name="Espace réservé du pied de page 4"/>
          <p:cNvSpPr>
            <a:spLocks noGrp="1"/>
          </p:cNvSpPr>
          <p:nvPr>
            <p:ph type="ftr" sz="quarter" idx="11"/>
          </p:nvPr>
        </p:nvSpPr>
        <p:spPr/>
        <p:txBody>
          <a:bodyPr/>
          <a:lstStyle/>
          <a:p>
            <a:r>
              <a:rPr lang="fr-CH" smtClean="0"/>
              <a:t>Département des finances et de la santé</a:t>
            </a:r>
            <a:endParaRPr lang="fr-CH" dirty="0"/>
          </a:p>
        </p:txBody>
      </p:sp>
      <p:sp>
        <p:nvSpPr>
          <p:cNvPr id="6" name="Espace réservé du numéro de diapositive 5"/>
          <p:cNvSpPr>
            <a:spLocks noGrp="1"/>
          </p:cNvSpPr>
          <p:nvPr>
            <p:ph type="sldNum" sz="quarter" idx="12"/>
          </p:nvPr>
        </p:nvSpPr>
        <p:spPr/>
        <p:txBody>
          <a:bodyPr/>
          <a:lstStyle/>
          <a:p>
            <a:fld id="{7ECDE91E-8790-4451-96CC-6E357A74EE62}" type="slidenum">
              <a:rPr lang="fr-CH" smtClean="0"/>
              <a:pPr/>
              <a:t>‹N°›</a:t>
            </a:fld>
            <a:endParaRPr lang="fr-CH" dirty="0"/>
          </a:p>
        </p:txBody>
      </p:sp>
      <p:sp>
        <p:nvSpPr>
          <p:cNvPr id="9" name="Sous-titre 2"/>
          <p:cNvSpPr>
            <a:spLocks noGrp="1"/>
          </p:cNvSpPr>
          <p:nvPr>
            <p:ph type="subTitle" idx="1"/>
          </p:nvPr>
        </p:nvSpPr>
        <p:spPr>
          <a:xfrm>
            <a:off x="911424" y="3886200"/>
            <a:ext cx="10273141" cy="1752600"/>
          </a:xfrm>
        </p:spPr>
        <p:txBody>
          <a:bodyPr>
            <a:normAutofit/>
          </a:bodyPr>
          <a:lstStyle>
            <a:lvl1pPr marL="0" indent="0" algn="ctr">
              <a:buNone/>
              <a:defRPr sz="36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H" dirty="0"/>
          </a:p>
        </p:txBody>
      </p:sp>
    </p:spTree>
    <p:extLst>
      <p:ext uri="{BB962C8B-B14F-4D97-AF65-F5344CB8AC3E}">
        <p14:creationId xmlns:p14="http://schemas.microsoft.com/office/powerpoint/2010/main" val="3420431296"/>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Cliquez pour modifier le style du titre</a:t>
            </a:r>
            <a:endParaRPr lang="fr-CH"/>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endParaRPr lang="fr-CH" dirty="0"/>
          </a:p>
        </p:txBody>
      </p:sp>
      <p:sp>
        <p:nvSpPr>
          <p:cNvPr id="5" name="Espace réservé du pied de page 4"/>
          <p:cNvSpPr>
            <a:spLocks noGrp="1"/>
          </p:cNvSpPr>
          <p:nvPr>
            <p:ph type="ftr" sz="quarter" idx="11"/>
          </p:nvPr>
        </p:nvSpPr>
        <p:spPr/>
        <p:txBody>
          <a:bodyPr/>
          <a:lstStyle/>
          <a:p>
            <a:r>
              <a:rPr lang="fr-CH" smtClean="0"/>
              <a:t>Département des finances et de la santé</a:t>
            </a:r>
            <a:endParaRPr lang="fr-CH" dirty="0"/>
          </a:p>
        </p:txBody>
      </p:sp>
      <p:sp>
        <p:nvSpPr>
          <p:cNvPr id="6" name="Espace réservé du numéro de diapositive 5"/>
          <p:cNvSpPr>
            <a:spLocks noGrp="1"/>
          </p:cNvSpPr>
          <p:nvPr>
            <p:ph type="sldNum" sz="quarter" idx="12"/>
          </p:nvPr>
        </p:nvSpPr>
        <p:spPr/>
        <p:txBody>
          <a:bodyPr/>
          <a:lstStyle/>
          <a:p>
            <a:fld id="{7ECDE91E-8790-4451-96CC-6E357A74EE62}" type="slidenum">
              <a:rPr lang="fr-CH" smtClean="0"/>
              <a:pPr/>
              <a:t>‹N°›</a:t>
            </a:fld>
            <a:endParaRPr lang="fr-CH" dirty="0"/>
          </a:p>
        </p:txBody>
      </p:sp>
    </p:spTree>
    <p:extLst>
      <p:ext uri="{BB962C8B-B14F-4D97-AF65-F5344CB8AC3E}">
        <p14:creationId xmlns:p14="http://schemas.microsoft.com/office/powerpoint/2010/main" val="3366156259"/>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e la date 4"/>
          <p:cNvSpPr>
            <a:spLocks noGrp="1"/>
          </p:cNvSpPr>
          <p:nvPr>
            <p:ph type="dt" sz="half" idx="10"/>
          </p:nvPr>
        </p:nvSpPr>
        <p:spPr/>
        <p:txBody>
          <a:bodyPr/>
          <a:lstStyle/>
          <a:p>
            <a:endParaRPr lang="fr-CH" dirty="0"/>
          </a:p>
        </p:txBody>
      </p:sp>
      <p:sp>
        <p:nvSpPr>
          <p:cNvPr id="6" name="Espace réservé du pied de page 5"/>
          <p:cNvSpPr>
            <a:spLocks noGrp="1"/>
          </p:cNvSpPr>
          <p:nvPr>
            <p:ph type="ftr" sz="quarter" idx="11"/>
          </p:nvPr>
        </p:nvSpPr>
        <p:spPr/>
        <p:txBody>
          <a:bodyPr/>
          <a:lstStyle/>
          <a:p>
            <a:r>
              <a:rPr lang="fr-CH" smtClean="0"/>
              <a:t>Département des finances et de la santé</a:t>
            </a:r>
            <a:endParaRPr lang="fr-CH" dirty="0"/>
          </a:p>
        </p:txBody>
      </p:sp>
      <p:sp>
        <p:nvSpPr>
          <p:cNvPr id="7" name="Espace réservé du numéro de diapositive 6"/>
          <p:cNvSpPr>
            <a:spLocks noGrp="1"/>
          </p:cNvSpPr>
          <p:nvPr>
            <p:ph type="sldNum" sz="quarter" idx="12"/>
          </p:nvPr>
        </p:nvSpPr>
        <p:spPr/>
        <p:txBody>
          <a:bodyPr/>
          <a:lstStyle/>
          <a:p>
            <a:fld id="{7ECDE91E-8790-4451-96CC-6E357A74EE62}" type="slidenum">
              <a:rPr lang="fr-CH" smtClean="0"/>
              <a:pPr/>
              <a:t>‹N°›</a:t>
            </a:fld>
            <a:endParaRPr lang="fr-CH" dirty="0"/>
          </a:p>
        </p:txBody>
      </p:sp>
    </p:spTree>
    <p:extLst>
      <p:ext uri="{BB962C8B-B14F-4D97-AF65-F5344CB8AC3E}">
        <p14:creationId xmlns:p14="http://schemas.microsoft.com/office/powerpoint/2010/main" val="3174693334"/>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H"/>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Espace réservé de la date 6"/>
          <p:cNvSpPr>
            <a:spLocks noGrp="1"/>
          </p:cNvSpPr>
          <p:nvPr>
            <p:ph type="dt" sz="half" idx="10"/>
          </p:nvPr>
        </p:nvSpPr>
        <p:spPr/>
        <p:txBody>
          <a:bodyPr/>
          <a:lstStyle/>
          <a:p>
            <a:endParaRPr lang="fr-CH" dirty="0"/>
          </a:p>
        </p:txBody>
      </p:sp>
      <p:sp>
        <p:nvSpPr>
          <p:cNvPr id="8" name="Espace réservé du pied de page 7"/>
          <p:cNvSpPr>
            <a:spLocks noGrp="1"/>
          </p:cNvSpPr>
          <p:nvPr>
            <p:ph type="ftr" sz="quarter" idx="11"/>
          </p:nvPr>
        </p:nvSpPr>
        <p:spPr/>
        <p:txBody>
          <a:bodyPr/>
          <a:lstStyle/>
          <a:p>
            <a:r>
              <a:rPr lang="fr-CH" smtClean="0"/>
              <a:t>Département des finances et de la santé</a:t>
            </a:r>
            <a:endParaRPr lang="fr-CH" dirty="0"/>
          </a:p>
        </p:txBody>
      </p:sp>
      <p:sp>
        <p:nvSpPr>
          <p:cNvPr id="9" name="Espace réservé du numéro de diapositive 8"/>
          <p:cNvSpPr>
            <a:spLocks noGrp="1"/>
          </p:cNvSpPr>
          <p:nvPr>
            <p:ph type="sldNum" sz="quarter" idx="12"/>
          </p:nvPr>
        </p:nvSpPr>
        <p:spPr/>
        <p:txBody>
          <a:bodyPr/>
          <a:lstStyle/>
          <a:p>
            <a:fld id="{7ECDE91E-8790-4451-96CC-6E357A74EE62}" type="slidenum">
              <a:rPr lang="fr-CH" smtClean="0"/>
              <a:pPr/>
              <a:t>‹N°›</a:t>
            </a:fld>
            <a:endParaRPr lang="fr-CH" dirty="0"/>
          </a:p>
        </p:txBody>
      </p:sp>
    </p:spTree>
    <p:extLst>
      <p:ext uri="{BB962C8B-B14F-4D97-AF65-F5344CB8AC3E}">
        <p14:creationId xmlns:p14="http://schemas.microsoft.com/office/powerpoint/2010/main" val="787451076"/>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e la date 2"/>
          <p:cNvSpPr>
            <a:spLocks noGrp="1"/>
          </p:cNvSpPr>
          <p:nvPr>
            <p:ph type="dt" sz="half" idx="10"/>
          </p:nvPr>
        </p:nvSpPr>
        <p:spPr/>
        <p:txBody>
          <a:bodyPr/>
          <a:lstStyle/>
          <a:p>
            <a:endParaRPr lang="fr-CH" dirty="0"/>
          </a:p>
        </p:txBody>
      </p:sp>
      <p:sp>
        <p:nvSpPr>
          <p:cNvPr id="4" name="Espace réservé du pied de page 3"/>
          <p:cNvSpPr>
            <a:spLocks noGrp="1"/>
          </p:cNvSpPr>
          <p:nvPr>
            <p:ph type="ftr" sz="quarter" idx="11"/>
          </p:nvPr>
        </p:nvSpPr>
        <p:spPr/>
        <p:txBody>
          <a:bodyPr/>
          <a:lstStyle/>
          <a:p>
            <a:r>
              <a:rPr lang="fr-CH" smtClean="0"/>
              <a:t>Département des finances et de la santé</a:t>
            </a:r>
            <a:endParaRPr lang="fr-CH" dirty="0"/>
          </a:p>
        </p:txBody>
      </p:sp>
      <p:sp>
        <p:nvSpPr>
          <p:cNvPr id="5" name="Espace réservé du numéro de diapositive 4"/>
          <p:cNvSpPr>
            <a:spLocks noGrp="1"/>
          </p:cNvSpPr>
          <p:nvPr>
            <p:ph type="sldNum" sz="quarter" idx="12"/>
          </p:nvPr>
        </p:nvSpPr>
        <p:spPr/>
        <p:txBody>
          <a:bodyPr/>
          <a:lstStyle/>
          <a:p>
            <a:fld id="{7ECDE91E-8790-4451-96CC-6E357A74EE62}" type="slidenum">
              <a:rPr lang="fr-CH" smtClean="0"/>
              <a:pPr/>
              <a:t>‹N°›</a:t>
            </a:fld>
            <a:endParaRPr lang="fr-CH" dirty="0"/>
          </a:p>
        </p:txBody>
      </p:sp>
    </p:spTree>
    <p:extLst>
      <p:ext uri="{BB962C8B-B14F-4D97-AF65-F5344CB8AC3E}">
        <p14:creationId xmlns:p14="http://schemas.microsoft.com/office/powerpoint/2010/main" val="4040571222"/>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CH" dirty="0"/>
          </a:p>
        </p:txBody>
      </p:sp>
      <p:sp>
        <p:nvSpPr>
          <p:cNvPr id="3" name="Espace réservé du pied de page 2"/>
          <p:cNvSpPr>
            <a:spLocks noGrp="1"/>
          </p:cNvSpPr>
          <p:nvPr>
            <p:ph type="ftr" sz="quarter" idx="11"/>
          </p:nvPr>
        </p:nvSpPr>
        <p:spPr/>
        <p:txBody>
          <a:bodyPr/>
          <a:lstStyle/>
          <a:p>
            <a:r>
              <a:rPr lang="fr-CH" smtClean="0"/>
              <a:t>Département des finances et de la santé</a:t>
            </a:r>
            <a:endParaRPr lang="fr-CH" dirty="0"/>
          </a:p>
        </p:txBody>
      </p:sp>
      <p:sp>
        <p:nvSpPr>
          <p:cNvPr id="4" name="Espace réservé du numéro de diapositive 3"/>
          <p:cNvSpPr>
            <a:spLocks noGrp="1"/>
          </p:cNvSpPr>
          <p:nvPr>
            <p:ph type="sldNum" sz="quarter" idx="12"/>
          </p:nvPr>
        </p:nvSpPr>
        <p:spPr/>
        <p:txBody>
          <a:bodyPr/>
          <a:lstStyle/>
          <a:p>
            <a:fld id="{7ECDE91E-8790-4451-96CC-6E357A74EE62}" type="slidenum">
              <a:rPr lang="fr-CH" smtClean="0"/>
              <a:pPr/>
              <a:t>‹N°›</a:t>
            </a:fld>
            <a:endParaRPr lang="fr-CH" dirty="0"/>
          </a:p>
        </p:txBody>
      </p:sp>
    </p:spTree>
    <p:extLst>
      <p:ext uri="{BB962C8B-B14F-4D97-AF65-F5344CB8AC3E}">
        <p14:creationId xmlns:p14="http://schemas.microsoft.com/office/powerpoint/2010/main" val="2809471572"/>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Cliquez pour modifier le style du titre</a:t>
            </a:r>
            <a:endParaRPr lang="fr-CH"/>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endParaRPr lang="fr-CH" dirty="0"/>
          </a:p>
        </p:txBody>
      </p:sp>
      <p:sp>
        <p:nvSpPr>
          <p:cNvPr id="6" name="Espace réservé du pied de page 5"/>
          <p:cNvSpPr>
            <a:spLocks noGrp="1"/>
          </p:cNvSpPr>
          <p:nvPr>
            <p:ph type="ftr" sz="quarter" idx="11"/>
          </p:nvPr>
        </p:nvSpPr>
        <p:spPr/>
        <p:txBody>
          <a:bodyPr/>
          <a:lstStyle/>
          <a:p>
            <a:r>
              <a:rPr lang="fr-CH" smtClean="0"/>
              <a:t>Département des finances et de la santé</a:t>
            </a:r>
            <a:endParaRPr lang="fr-CH" dirty="0"/>
          </a:p>
        </p:txBody>
      </p:sp>
      <p:sp>
        <p:nvSpPr>
          <p:cNvPr id="7" name="Espace réservé du numéro de diapositive 6"/>
          <p:cNvSpPr>
            <a:spLocks noGrp="1"/>
          </p:cNvSpPr>
          <p:nvPr>
            <p:ph type="sldNum" sz="quarter" idx="12"/>
          </p:nvPr>
        </p:nvSpPr>
        <p:spPr/>
        <p:txBody>
          <a:bodyPr/>
          <a:lstStyle/>
          <a:p>
            <a:fld id="{7ECDE91E-8790-4451-96CC-6E357A74EE62}" type="slidenum">
              <a:rPr lang="fr-CH" smtClean="0"/>
              <a:pPr/>
              <a:t>‹N°›</a:t>
            </a:fld>
            <a:endParaRPr lang="fr-CH" dirty="0"/>
          </a:p>
        </p:txBody>
      </p:sp>
    </p:spTree>
    <p:extLst>
      <p:ext uri="{BB962C8B-B14F-4D97-AF65-F5344CB8AC3E}">
        <p14:creationId xmlns:p14="http://schemas.microsoft.com/office/powerpoint/2010/main" val="2756566177"/>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39350" y="692696"/>
            <a:ext cx="11713301" cy="864096"/>
          </a:xfrm>
          <a:prstGeom prst="rect">
            <a:avLst/>
          </a:prstGeom>
        </p:spPr>
        <p:txBody>
          <a:bodyPr vert="horz" lIns="91440" tIns="45720" rIns="91440" bIns="45720" rtlCol="0" anchor="ctr">
            <a:normAutofit/>
          </a:bodyPr>
          <a:lstStyle/>
          <a:p>
            <a:r>
              <a:rPr lang="fr-FR" dirty="0" smtClean="0"/>
              <a:t>Cliquez pour modifier le style du titre</a:t>
            </a:r>
            <a:endParaRPr lang="fr-CH" dirty="0"/>
          </a:p>
        </p:txBody>
      </p:sp>
      <p:sp>
        <p:nvSpPr>
          <p:cNvPr id="3" name="Espace réservé du texte 2"/>
          <p:cNvSpPr>
            <a:spLocks noGrp="1"/>
          </p:cNvSpPr>
          <p:nvPr>
            <p:ph type="body" idx="1"/>
          </p:nvPr>
        </p:nvSpPr>
        <p:spPr>
          <a:xfrm>
            <a:off x="239350" y="1600200"/>
            <a:ext cx="11713301" cy="4709120"/>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H" dirty="0"/>
          </a:p>
        </p:txBody>
      </p:sp>
      <p:sp>
        <p:nvSpPr>
          <p:cNvPr id="4" name="Espace réservé de la date 3"/>
          <p:cNvSpPr>
            <a:spLocks noGrp="1"/>
          </p:cNvSpPr>
          <p:nvPr>
            <p:ph type="dt" sz="half" idx="2"/>
          </p:nvPr>
        </p:nvSpPr>
        <p:spPr>
          <a:xfrm>
            <a:off x="10128448" y="6381329"/>
            <a:ext cx="1152128" cy="365125"/>
          </a:xfrm>
          <a:prstGeom prst="rect">
            <a:avLst/>
          </a:prstGeom>
        </p:spPr>
        <p:txBody>
          <a:bodyPr vert="horz" lIns="91440" tIns="45720" rIns="91440" bIns="45720" rtlCol="0" anchor="b"/>
          <a:lstStyle>
            <a:lvl1pPr algn="l">
              <a:defRPr sz="800" b="1" i="0" baseline="0">
                <a:solidFill>
                  <a:schemeClr val="tx1">
                    <a:tint val="75000"/>
                  </a:schemeClr>
                </a:solidFill>
              </a:defRPr>
            </a:lvl1pPr>
          </a:lstStyle>
          <a:p>
            <a:endParaRPr lang="fr-CH" dirty="0"/>
          </a:p>
        </p:txBody>
      </p:sp>
      <p:sp>
        <p:nvSpPr>
          <p:cNvPr id="5" name="Espace réservé du pied de page 4"/>
          <p:cNvSpPr>
            <a:spLocks noGrp="1"/>
          </p:cNvSpPr>
          <p:nvPr>
            <p:ph type="ftr" sz="quarter" idx="3"/>
          </p:nvPr>
        </p:nvSpPr>
        <p:spPr>
          <a:xfrm>
            <a:off x="239349" y="6376244"/>
            <a:ext cx="9889099" cy="365125"/>
          </a:xfrm>
          <a:prstGeom prst="rect">
            <a:avLst/>
          </a:prstGeom>
        </p:spPr>
        <p:txBody>
          <a:bodyPr vert="horz" lIns="91440" tIns="45720" rIns="91440" bIns="45720" rtlCol="0" anchor="b"/>
          <a:lstStyle>
            <a:lvl1pPr marL="0" algn="l" defTabSz="914400" rtl="0" eaLnBrk="1" latinLnBrk="0" hangingPunct="1">
              <a:defRPr lang="fr-CH" sz="900" b="1" i="0" kern="1200" cap="all" baseline="0" smtClean="0">
                <a:solidFill>
                  <a:schemeClr val="bg1">
                    <a:lumMod val="50000"/>
                  </a:schemeClr>
                </a:solidFill>
                <a:latin typeface="+mn-lt"/>
                <a:ea typeface="+mn-ea"/>
                <a:cs typeface="+mn-cs"/>
              </a:defRPr>
            </a:lvl1pPr>
          </a:lstStyle>
          <a:p>
            <a:r>
              <a:rPr lang="fr-CH" smtClean="0"/>
              <a:t>Département des finances et de la santé</a:t>
            </a:r>
            <a:endParaRPr lang="fr-CH" dirty="0"/>
          </a:p>
        </p:txBody>
      </p:sp>
      <p:sp>
        <p:nvSpPr>
          <p:cNvPr id="6" name="Espace réservé du numéro de diapositive 5"/>
          <p:cNvSpPr>
            <a:spLocks noGrp="1"/>
          </p:cNvSpPr>
          <p:nvPr>
            <p:ph type="sldNum" sz="quarter" idx="4"/>
          </p:nvPr>
        </p:nvSpPr>
        <p:spPr>
          <a:xfrm>
            <a:off x="11280576" y="6381329"/>
            <a:ext cx="672075" cy="365125"/>
          </a:xfrm>
          <a:prstGeom prst="rect">
            <a:avLst/>
          </a:prstGeom>
        </p:spPr>
        <p:txBody>
          <a:bodyPr vert="horz" lIns="91440" tIns="45720" rIns="91440" bIns="45720" rtlCol="0" anchor="b"/>
          <a:lstStyle>
            <a:lvl1pPr algn="l">
              <a:defRPr sz="800" b="1">
                <a:solidFill>
                  <a:schemeClr val="tx1">
                    <a:tint val="75000"/>
                  </a:schemeClr>
                </a:solidFill>
              </a:defRPr>
            </a:lvl1pPr>
          </a:lstStyle>
          <a:p>
            <a:fld id="{7ECDE91E-8790-4451-96CC-6E357A74EE62}" type="slidenum">
              <a:rPr lang="fr-CH" smtClean="0"/>
              <a:pPr/>
              <a:t>‹N°›</a:t>
            </a:fld>
            <a:endParaRPr lang="fr-CH" dirty="0"/>
          </a:p>
        </p:txBody>
      </p:sp>
      <p:pic>
        <p:nvPicPr>
          <p:cNvPr id="7" name="Image 6" descr="06ne.ch_RVB.png"/>
          <p:cNvPicPr>
            <a:picLocks noChangeAspect="1"/>
          </p:cNvPicPr>
          <p:nvPr/>
        </p:nvPicPr>
        <p:blipFill>
          <a:blip r:embed="rId15" cstate="print"/>
          <a:stretch>
            <a:fillRect/>
          </a:stretch>
        </p:blipFill>
        <p:spPr>
          <a:xfrm>
            <a:off x="335360" y="116632"/>
            <a:ext cx="1322835" cy="420625"/>
          </a:xfrm>
          <a:prstGeom prst="rect">
            <a:avLst/>
          </a:prstGeom>
        </p:spPr>
      </p:pic>
    </p:spTree>
    <p:extLst>
      <p:ext uri="{BB962C8B-B14F-4D97-AF65-F5344CB8AC3E}">
        <p14:creationId xmlns:p14="http://schemas.microsoft.com/office/powerpoint/2010/main" val="175129926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hf sldNum="0" hdr="0" dt="0"/>
  <p:txStyles>
    <p:titleStyle>
      <a:lvl1pPr algn="ctr" defTabSz="914400" rtl="0" eaLnBrk="1" latinLnBrk="0" hangingPunct="1">
        <a:spcBef>
          <a:spcPct val="0"/>
        </a:spcBef>
        <a:buNone/>
        <a:defRPr sz="3200" b="1"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alculette.ne.ch/"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2"/>
          <p:cNvSpPr txBox="1">
            <a:spLocks/>
          </p:cNvSpPr>
          <p:nvPr/>
        </p:nvSpPr>
        <p:spPr>
          <a:xfrm>
            <a:off x="2351088" y="2276872"/>
            <a:ext cx="9649568" cy="4032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46138" marR="0" lvl="1" indent="-446088" algn="l" defTabSz="914400" rtl="0" eaLnBrk="1" fontAlgn="auto" latinLnBrk="0" hangingPunct="1">
              <a:lnSpc>
                <a:spcPct val="100000"/>
              </a:lnSpc>
              <a:spcBef>
                <a:spcPts val="0"/>
              </a:spcBef>
              <a:spcAft>
                <a:spcPts val="600"/>
              </a:spcAft>
              <a:buClr>
                <a:srgbClr val="009776"/>
              </a:buClr>
              <a:buSzTx/>
              <a:buFont typeface="Arial" pitchFamily="34" charset="0"/>
              <a:buChar char="►"/>
              <a:tabLst/>
              <a:defRPr/>
            </a:pPr>
            <a:endParaRPr kumimoji="0" lang="fr-CH" sz="2000" b="0" i="0" u="none" strike="noStrike" kern="1200" cap="none" spc="0" normalizeH="0" baseline="0" noProof="0" dirty="0" smtClean="0">
              <a:ln>
                <a:noFill/>
              </a:ln>
              <a:solidFill>
                <a:srgbClr val="009776"/>
              </a:solidFill>
              <a:effectLst/>
              <a:uLnTx/>
              <a:uFillTx/>
              <a:latin typeface="Verdana"/>
              <a:ea typeface="+mn-ea"/>
              <a:cs typeface="+mn-cs"/>
            </a:endParaRPr>
          </a:p>
        </p:txBody>
      </p:sp>
      <p:sp>
        <p:nvSpPr>
          <p:cNvPr id="7" name="Espace réservé du pied de page 3"/>
          <p:cNvSpPr>
            <a:spLocks noGrp="1"/>
          </p:cNvSpPr>
          <p:nvPr>
            <p:ph type="ftr" sz="quarter" idx="11"/>
          </p:nvPr>
        </p:nvSpPr>
        <p:spPr>
          <a:xfrm>
            <a:off x="239349" y="6376244"/>
            <a:ext cx="988909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900" b="1" i="0" u="none" strike="noStrike" kern="1200" cap="all" spc="0" normalizeH="0" baseline="0" noProof="0" dirty="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t>Département des finances et de la santé</a:t>
            </a:r>
            <a:endParaRPr kumimoji="0" lang="fr-CH" sz="900" b="1" i="0" u="none" strike="noStrike" kern="1200" cap="all"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6" name="Titre 1"/>
          <p:cNvSpPr txBox="1">
            <a:spLocks/>
          </p:cNvSpPr>
          <p:nvPr/>
        </p:nvSpPr>
        <p:spPr>
          <a:xfrm>
            <a:off x="911424" y="2102991"/>
            <a:ext cx="5688632"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a:solidFill>
                  <a:schemeClr val="tx1">
                    <a:lumMod val="65000"/>
                    <a:lumOff val="3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H" sz="3200" b="1" i="0" u="none" strike="noStrike" kern="1200" cap="none" spc="0" normalizeH="0" baseline="0" noProof="0" dirty="0" smtClean="0">
                <a:ln>
                  <a:noFill/>
                </a:ln>
                <a:solidFill>
                  <a:srgbClr val="A8864E"/>
                </a:solidFill>
                <a:effectLst/>
                <a:uLnTx/>
                <a:uFillTx/>
                <a:latin typeface="Arial" panose="020B0604020202020204" pitchFamily="34" charset="0"/>
                <a:ea typeface="+mj-ea"/>
                <a:cs typeface="Arial" panose="020B0604020202020204" pitchFamily="34" charset="0"/>
              </a:rPr>
              <a:t>Fiscalité cantonale: </a:t>
            </a:r>
            <a:br>
              <a:rPr kumimoji="0" lang="fr-CH" sz="3200" b="1" i="0" u="none" strike="noStrike" kern="1200" cap="none" spc="0" normalizeH="0" baseline="0" noProof="0" dirty="0" smtClean="0">
                <a:ln>
                  <a:noFill/>
                </a:ln>
                <a:solidFill>
                  <a:srgbClr val="A8864E"/>
                </a:solidFill>
                <a:effectLst/>
                <a:uLnTx/>
                <a:uFillTx/>
                <a:latin typeface="Arial" panose="020B0604020202020204" pitchFamily="34" charset="0"/>
                <a:ea typeface="+mj-ea"/>
                <a:cs typeface="Arial" panose="020B0604020202020204" pitchFamily="34" charset="0"/>
              </a:rPr>
            </a:br>
            <a:r>
              <a:rPr kumimoji="0" lang="fr-CH" sz="3200" b="1" u="none" strike="noStrike" kern="1200" cap="none" spc="0" normalizeH="0" baseline="0" noProof="0" dirty="0" smtClean="0">
                <a:ln>
                  <a:noFill/>
                </a:ln>
                <a:solidFill>
                  <a:srgbClr val="A8864E"/>
                </a:solidFill>
                <a:effectLst/>
                <a:uLnTx/>
                <a:uFillTx/>
                <a:latin typeface="Arial" panose="020B0604020202020204" pitchFamily="34" charset="0"/>
                <a:ea typeface="+mj-ea"/>
                <a:cs typeface="Arial" panose="020B0604020202020204" pitchFamily="34" charset="0"/>
              </a:rPr>
              <a:t>Les réformes au travers de quelques exemples</a:t>
            </a:r>
            <a:endParaRPr kumimoji="0" lang="fr-CH" sz="3200" b="1" u="none" strike="noStrike" kern="1200" cap="none" spc="0" normalizeH="0" baseline="0" noProof="0" dirty="0">
              <a:ln>
                <a:noFill/>
              </a:ln>
              <a:solidFill>
                <a:srgbClr val="A8864E"/>
              </a:solidFill>
              <a:effectLst/>
              <a:uLnTx/>
              <a:uFillTx/>
              <a:latin typeface="Arial" panose="020B0604020202020204" pitchFamily="34" charset="0"/>
              <a:ea typeface="+mj-ea"/>
              <a:cs typeface="Arial" panose="020B0604020202020204" pitchFamily="34" charset="0"/>
            </a:endParaRPr>
          </a:p>
        </p:txBody>
      </p:sp>
      <p:sp>
        <p:nvSpPr>
          <p:cNvPr id="9" name="Sous-titre 2"/>
          <p:cNvSpPr txBox="1">
            <a:spLocks/>
          </p:cNvSpPr>
          <p:nvPr/>
        </p:nvSpPr>
        <p:spPr>
          <a:xfrm>
            <a:off x="911424" y="3933056"/>
            <a:ext cx="4320479"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CH" sz="20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CH" sz="28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4" name="Image 3"/>
          <p:cNvPicPr>
            <a:picLocks noChangeAspect="1"/>
          </p:cNvPicPr>
          <p:nvPr/>
        </p:nvPicPr>
        <p:blipFill rotWithShape="1">
          <a:blip r:embed="rId3"/>
          <a:srcRect r="21200" b="11596"/>
          <a:stretch/>
        </p:blipFill>
        <p:spPr>
          <a:xfrm>
            <a:off x="6645137" y="1885950"/>
            <a:ext cx="5546864" cy="4972050"/>
          </a:xfrm>
          <a:prstGeom prst="rect">
            <a:avLst/>
          </a:prstGeom>
        </p:spPr>
      </p:pic>
      <p:pic>
        <p:nvPicPr>
          <p:cNvPr id="3" name="Image 2"/>
          <p:cNvPicPr>
            <a:picLocks noChangeAspect="1"/>
          </p:cNvPicPr>
          <p:nvPr/>
        </p:nvPicPr>
        <p:blipFill rotWithShape="1">
          <a:blip r:embed="rId4"/>
          <a:srcRect r="6250" b="23592"/>
          <a:stretch/>
        </p:blipFill>
        <p:spPr>
          <a:xfrm>
            <a:off x="6805179" y="2477530"/>
            <a:ext cx="5400599" cy="3096344"/>
          </a:xfrm>
          <a:prstGeom prst="rect">
            <a:avLst/>
          </a:prstGeom>
          <a:solidFill>
            <a:schemeClr val="bg1"/>
          </a:solidFill>
          <a:ln w="19050">
            <a:solidFill>
              <a:schemeClr val="bg1"/>
            </a:solidFill>
          </a:ln>
        </p:spPr>
      </p:pic>
      <p:sp>
        <p:nvSpPr>
          <p:cNvPr id="26" name="Triangle isocèle 25"/>
          <p:cNvSpPr/>
          <p:nvPr/>
        </p:nvSpPr>
        <p:spPr>
          <a:xfrm>
            <a:off x="5951984" y="2005403"/>
            <a:ext cx="1504503" cy="358708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3206814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3"/>
          <p:cNvSpPr>
            <a:spLocks noGrp="1"/>
          </p:cNvSpPr>
          <p:nvPr>
            <p:ph type="ftr" sz="quarter" idx="11"/>
          </p:nvPr>
        </p:nvSpPr>
        <p:spPr>
          <a:xfrm>
            <a:off x="239349" y="6376244"/>
            <a:ext cx="988909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900" b="1" i="0" u="none" strike="noStrike" kern="1200" cap="all" spc="0" normalizeH="0" baseline="0" noProof="0" dirty="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t>Département des finances et de la santé</a:t>
            </a:r>
            <a:endParaRPr kumimoji="0" lang="fr-CH" sz="900" b="1" i="0" u="none" strike="noStrike" kern="1200" cap="all"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pic>
        <p:nvPicPr>
          <p:cNvPr id="6" name="Image 5"/>
          <p:cNvPicPr/>
          <p:nvPr/>
        </p:nvPicPr>
        <p:blipFill>
          <a:blip r:embed="rId3" cstate="print">
            <a:extLst>
              <a:ext uri="{28A0092B-C50C-407E-A947-70E740481C1C}">
                <a14:useLocalDpi xmlns:a14="http://schemas.microsoft.com/office/drawing/2010/main" val="0"/>
              </a:ext>
            </a:extLst>
          </a:blip>
          <a:stretch>
            <a:fillRect/>
          </a:stretch>
        </p:blipFill>
        <p:spPr>
          <a:xfrm>
            <a:off x="551384" y="1268413"/>
            <a:ext cx="5760720" cy="3240405"/>
          </a:xfrm>
          <a:prstGeom prst="rect">
            <a:avLst/>
          </a:prstGeom>
        </p:spPr>
      </p:pic>
      <p:sp>
        <p:nvSpPr>
          <p:cNvPr id="2" name="ZoneTexte 1"/>
          <p:cNvSpPr txBox="1"/>
          <p:nvPr/>
        </p:nvSpPr>
        <p:spPr>
          <a:xfrm>
            <a:off x="6456120" y="1268413"/>
            <a:ext cx="5616544" cy="4478149"/>
          </a:xfrm>
          <a:prstGeom prst="rect">
            <a:avLst/>
          </a:prstGeom>
          <a:noFill/>
        </p:spPr>
        <p:txBody>
          <a:bodyPr wrap="square" rtlCol="0">
            <a:spAutoFit/>
          </a:bodyPr>
          <a:lstStyle/>
          <a:p>
            <a:pPr algn="just"/>
            <a:r>
              <a:rPr lang="fr-CH" sz="1500" dirty="0">
                <a:latin typeface="Arial" panose="020B0604020202020204" pitchFamily="34" charset="0"/>
                <a:cs typeface="Arial" panose="020B0604020202020204" pitchFamily="34" charset="0"/>
              </a:rPr>
              <a:t>En matière de fiscalité, Neuchâtel est désormais un </a:t>
            </a:r>
            <a:r>
              <a:rPr lang="fr-CH" sz="1500" dirty="0" smtClean="0">
                <a:latin typeface="Arial" panose="020B0604020202020204" pitchFamily="34" charset="0"/>
                <a:cs typeface="Arial" panose="020B0604020202020204" pitchFamily="34" charset="0"/>
              </a:rPr>
              <a:t>cantons des plus </a:t>
            </a:r>
            <a:r>
              <a:rPr lang="fr-CH" sz="1500" dirty="0">
                <a:latin typeface="Arial" panose="020B0604020202020204" pitchFamily="34" charset="0"/>
                <a:cs typeface="Arial" panose="020B0604020202020204" pitchFamily="34" charset="0"/>
              </a:rPr>
              <a:t>attractifs pour les jeunes </a:t>
            </a:r>
            <a:r>
              <a:rPr lang="fr-CH" sz="1500" dirty="0" smtClean="0">
                <a:latin typeface="Arial" panose="020B0604020202020204" pitchFamily="34" charset="0"/>
                <a:cs typeface="Arial" panose="020B0604020202020204" pitchFamily="34" charset="0"/>
              </a:rPr>
              <a:t>qui </a:t>
            </a:r>
            <a:r>
              <a:rPr lang="fr-CH" sz="1500" dirty="0">
                <a:latin typeface="Arial" panose="020B0604020202020204" pitchFamily="34" charset="0"/>
                <a:cs typeface="Arial" panose="020B0604020202020204" pitchFamily="34" charset="0"/>
              </a:rPr>
              <a:t>souhaitent fonder une famille, en particulier s’ils souhaitent devenir propriétaires. Depuis 2012, grâce à deux réformes successives, la charge fiscale a en effet baissé de 30% ou plus pour les familles dont les deux conjoints exercent une activité professionnelle, placent leurs enfants en crèche et possèdent leur propre logement. </a:t>
            </a:r>
          </a:p>
          <a:p>
            <a:pPr algn="just"/>
            <a:endParaRPr lang="fr-CH" sz="1500" dirty="0" smtClean="0">
              <a:latin typeface="Arial" panose="020B0604020202020204" pitchFamily="34" charset="0"/>
              <a:cs typeface="Arial" panose="020B0604020202020204" pitchFamily="34" charset="0"/>
            </a:endParaRPr>
          </a:p>
          <a:p>
            <a:pPr algn="just"/>
            <a:r>
              <a:rPr lang="fr-CH" sz="1500" dirty="0" smtClean="0">
                <a:latin typeface="Arial" panose="020B0604020202020204" pitchFamily="34" charset="0"/>
                <a:cs typeface="Arial" panose="020B0604020202020204" pitchFamily="34" charset="0"/>
              </a:rPr>
              <a:t>C’est </a:t>
            </a:r>
            <a:r>
              <a:rPr lang="fr-CH" sz="1500" dirty="0">
                <a:latin typeface="Arial" panose="020B0604020202020204" pitchFamily="34" charset="0"/>
                <a:cs typeface="Arial" panose="020B0604020202020204" pitchFamily="34" charset="0"/>
              </a:rPr>
              <a:t>le cas de Jonas et Léa. Mariés et propriétaires d’une maison au Val-de-Ruz, ils ont deux enfants de 18 mois et 3 ans. Trentenaires, tous deux travaillent à temps partiel depuis la naissance de leur deuxième enfant. Ils déclarent deux revenus cumulés pour un revenu imposable de 100'000 francs</a:t>
            </a:r>
            <a:r>
              <a:rPr lang="fr-CH" sz="1500" dirty="0" smtClean="0">
                <a:latin typeface="Arial" panose="020B0604020202020204" pitchFamily="34" charset="0"/>
                <a:cs typeface="Arial" panose="020B0604020202020204" pitchFamily="34" charset="0"/>
              </a:rPr>
              <a:t>.</a:t>
            </a:r>
            <a:r>
              <a:rPr lang="fr-CH" sz="1500" b="1" dirty="0">
                <a:solidFill>
                  <a:srgbClr val="A8864E"/>
                </a:solidFill>
                <a:latin typeface="Arial" panose="020B0604020202020204" pitchFamily="34" charset="0"/>
                <a:cs typeface="Arial" panose="020B0604020202020204" pitchFamily="34" charset="0"/>
              </a:rPr>
              <a:t> </a:t>
            </a:r>
            <a:endParaRPr lang="fr-CH" sz="1500" dirty="0">
              <a:latin typeface="Arial" panose="020B0604020202020204" pitchFamily="34" charset="0"/>
              <a:cs typeface="Arial" panose="020B0604020202020204" pitchFamily="34" charset="0"/>
            </a:endParaRPr>
          </a:p>
          <a:p>
            <a:pPr algn="just"/>
            <a:endParaRPr lang="fr-CH" sz="1500" b="1" dirty="0" smtClean="0">
              <a:solidFill>
                <a:srgbClr val="A8864E"/>
              </a:solidFill>
              <a:latin typeface="Arial" panose="020B0604020202020204" pitchFamily="34" charset="0"/>
              <a:cs typeface="Arial" panose="020B0604020202020204" pitchFamily="34" charset="0"/>
            </a:endParaRPr>
          </a:p>
          <a:p>
            <a:pPr algn="just"/>
            <a:r>
              <a:rPr lang="fr-CH" sz="1500" b="1" dirty="0" smtClean="0">
                <a:solidFill>
                  <a:srgbClr val="A8864E"/>
                </a:solidFill>
                <a:latin typeface="Arial" panose="020B0604020202020204" pitchFamily="34" charset="0"/>
                <a:cs typeface="Arial" panose="020B0604020202020204" pitchFamily="34" charset="0"/>
              </a:rPr>
              <a:t>Grâce </a:t>
            </a:r>
            <a:r>
              <a:rPr lang="fr-CH" sz="1500" b="1" dirty="0">
                <a:solidFill>
                  <a:srgbClr val="A8864E"/>
                </a:solidFill>
                <a:latin typeface="Arial" panose="020B0604020202020204" pitchFamily="34" charset="0"/>
                <a:cs typeface="Arial" panose="020B0604020202020204" pitchFamily="34" charset="0"/>
              </a:rPr>
              <a:t>aux réformes fiscales, Léa et Jonas bénéficient d’une économie de plus de 3'700 francs par an soit une baisse de la charge d’impôts annuelle de 33,4% comparativement à 2012.</a:t>
            </a:r>
          </a:p>
          <a:p>
            <a:pPr algn="just"/>
            <a:endParaRPr lang="fr-CH" sz="15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50102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3"/>
          <p:cNvSpPr>
            <a:spLocks noGrp="1"/>
          </p:cNvSpPr>
          <p:nvPr>
            <p:ph type="ftr" sz="quarter" idx="11"/>
          </p:nvPr>
        </p:nvSpPr>
        <p:spPr>
          <a:xfrm>
            <a:off x="239349" y="6376244"/>
            <a:ext cx="988909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900" b="1" i="0" u="none" strike="noStrike" kern="1200" cap="all" spc="0" normalizeH="0" baseline="0" noProof="0" dirty="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t>Département des finances et de la santé</a:t>
            </a:r>
            <a:endParaRPr kumimoji="0" lang="fr-CH" sz="900" b="1" i="0" u="none" strike="noStrike" kern="1200" cap="all"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2" name="ZoneTexte 1"/>
          <p:cNvSpPr txBox="1"/>
          <p:nvPr/>
        </p:nvSpPr>
        <p:spPr>
          <a:xfrm>
            <a:off x="6456120" y="1268413"/>
            <a:ext cx="5616544" cy="3323987"/>
          </a:xfrm>
          <a:prstGeom prst="rect">
            <a:avLst/>
          </a:prstGeom>
          <a:noFill/>
        </p:spPr>
        <p:txBody>
          <a:bodyPr wrap="square" rtlCol="0">
            <a:spAutoFit/>
          </a:bodyPr>
          <a:lstStyle/>
          <a:p>
            <a:pPr algn="just"/>
            <a:r>
              <a:rPr lang="fr-CH" sz="1500" dirty="0">
                <a:latin typeface="Arial" panose="020B0604020202020204" pitchFamily="34" charset="0"/>
                <a:cs typeface="Arial" panose="020B0604020202020204" pitchFamily="34" charset="0"/>
              </a:rPr>
              <a:t>Grâce aux réformes fiscales menées, la charge fiscale des familles monoparentales a fortement baissée, améliorant les perspectives pour cette catégorie de la population. </a:t>
            </a:r>
            <a:endParaRPr lang="fr-CH" sz="1500" dirty="0" smtClean="0">
              <a:latin typeface="Arial" panose="020B0604020202020204" pitchFamily="34" charset="0"/>
              <a:cs typeface="Arial" panose="020B0604020202020204" pitchFamily="34" charset="0"/>
            </a:endParaRPr>
          </a:p>
          <a:p>
            <a:pPr algn="just"/>
            <a:endParaRPr lang="fr-CH" sz="1500" dirty="0">
              <a:latin typeface="Arial" panose="020B0604020202020204" pitchFamily="34" charset="0"/>
              <a:cs typeface="Arial" panose="020B0604020202020204" pitchFamily="34" charset="0"/>
            </a:endParaRPr>
          </a:p>
          <a:p>
            <a:pPr algn="just"/>
            <a:r>
              <a:rPr lang="fr-CH" sz="1500" dirty="0">
                <a:latin typeface="Arial" panose="020B0604020202020204" pitchFamily="34" charset="0"/>
                <a:cs typeface="Arial" panose="020B0604020202020204" pitchFamily="34" charset="0"/>
              </a:rPr>
              <a:t>Depuis deux ans, Magalie vit seule avec ses deux fils de 12 et </a:t>
            </a:r>
            <a:r>
              <a:rPr lang="fr-CH" sz="1500" dirty="0" smtClean="0">
                <a:latin typeface="Arial" panose="020B0604020202020204" pitchFamily="34" charset="0"/>
                <a:cs typeface="Arial" panose="020B0604020202020204" pitchFamily="34" charset="0"/>
              </a:rPr>
              <a:t>15 </a:t>
            </a:r>
            <a:r>
              <a:rPr lang="fr-CH" sz="1500" dirty="0">
                <a:latin typeface="Arial" panose="020B0604020202020204" pitchFamily="34" charset="0"/>
                <a:cs typeface="Arial" panose="020B0604020202020204" pitchFamily="34" charset="0"/>
              </a:rPr>
              <a:t>ans dans un appartement de cinq pièces sur le Littoral neuchâtelois. Elle travaille dans une PME en tant que secrétaire de direction à 80% pour un revenu annuel imposable de 60'000 francs. Elle reçoit des pensions alimentaires. </a:t>
            </a:r>
          </a:p>
          <a:p>
            <a:pPr algn="just"/>
            <a:endParaRPr lang="fr-CH" sz="1500" b="1" dirty="0" smtClean="0">
              <a:solidFill>
                <a:srgbClr val="A8864E"/>
              </a:solidFill>
              <a:latin typeface="Arial" panose="020B0604020202020204" pitchFamily="34" charset="0"/>
              <a:cs typeface="Arial" panose="020B0604020202020204" pitchFamily="34" charset="0"/>
            </a:endParaRPr>
          </a:p>
          <a:p>
            <a:pPr algn="just"/>
            <a:r>
              <a:rPr lang="fr-CH" sz="1500" b="1" dirty="0">
                <a:solidFill>
                  <a:srgbClr val="A8864E"/>
                </a:solidFill>
                <a:latin typeface="Arial" panose="020B0604020202020204" pitchFamily="34" charset="0"/>
                <a:cs typeface="Arial" panose="020B0604020202020204" pitchFamily="34" charset="0"/>
              </a:rPr>
              <a:t>Grâce aux réformes fiscales, Magalie bénéficie d’une économie de 1'900 francs par an soit une baisse de la charge d’impôts annuelle de 23,3% comparativement à 2012</a:t>
            </a:r>
            <a:r>
              <a:rPr lang="fr-CH" sz="1500" b="1" dirty="0" smtClean="0">
                <a:solidFill>
                  <a:srgbClr val="A8864E"/>
                </a:solidFill>
                <a:latin typeface="Arial" panose="020B0604020202020204" pitchFamily="34" charset="0"/>
                <a:cs typeface="Arial" panose="020B0604020202020204" pitchFamily="34" charset="0"/>
              </a:rPr>
              <a:t>.</a:t>
            </a:r>
            <a:endParaRPr lang="fr-CH" sz="1500" b="1" dirty="0">
              <a:solidFill>
                <a:srgbClr val="A8864E"/>
              </a:solidFill>
              <a:latin typeface="Arial" panose="020B0604020202020204" pitchFamily="34" charset="0"/>
              <a:cs typeface="Arial" panose="020B0604020202020204" pitchFamily="34" charset="0"/>
            </a:endParaRPr>
          </a:p>
        </p:txBody>
      </p:sp>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550863" y="1268413"/>
            <a:ext cx="5760720" cy="3240405"/>
          </a:xfrm>
          <a:prstGeom prst="rect">
            <a:avLst/>
          </a:prstGeom>
        </p:spPr>
      </p:pic>
    </p:spTree>
    <p:extLst>
      <p:ext uri="{BB962C8B-B14F-4D97-AF65-F5344CB8AC3E}">
        <p14:creationId xmlns:p14="http://schemas.microsoft.com/office/powerpoint/2010/main" val="2104214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3"/>
          <p:cNvSpPr>
            <a:spLocks noGrp="1"/>
          </p:cNvSpPr>
          <p:nvPr>
            <p:ph type="ftr" sz="quarter" idx="11"/>
          </p:nvPr>
        </p:nvSpPr>
        <p:spPr>
          <a:xfrm>
            <a:off x="239349" y="6376244"/>
            <a:ext cx="988909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900" b="1" i="0" u="none" strike="noStrike" kern="1200" cap="all" spc="0" normalizeH="0" baseline="0" noProof="0" dirty="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t>Département des finances et de la santé</a:t>
            </a:r>
            <a:endParaRPr kumimoji="0" lang="fr-CH" sz="900" b="1" i="0" u="none" strike="noStrike" kern="1200" cap="all"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2" name="ZoneTexte 1"/>
          <p:cNvSpPr txBox="1"/>
          <p:nvPr/>
        </p:nvSpPr>
        <p:spPr>
          <a:xfrm>
            <a:off x="6456120" y="1268413"/>
            <a:ext cx="5616544" cy="4247317"/>
          </a:xfrm>
          <a:prstGeom prst="rect">
            <a:avLst/>
          </a:prstGeom>
          <a:noFill/>
        </p:spPr>
        <p:txBody>
          <a:bodyPr wrap="square" rtlCol="0">
            <a:spAutoFit/>
          </a:bodyPr>
          <a:lstStyle/>
          <a:p>
            <a:pPr algn="just"/>
            <a:r>
              <a:rPr lang="fr-CH" sz="1500" dirty="0">
                <a:latin typeface="Arial" panose="020B0604020202020204" pitchFamily="34" charset="0"/>
                <a:cs typeface="Arial" panose="020B0604020202020204" pitchFamily="34" charset="0"/>
              </a:rPr>
              <a:t>Le tissu économique du Canton de Neuchâtel est très diversifié et de nombreuses entreprises internationales de renom y côtoient des PME dans divers secteurs d’activités. Sur le plan de la fiscalité des entreprises, c’est le canton le mieux positionné en Suisse romande et l’un des mieux positionnés au niveau Suisse. Pour les personnes actives, ce contexte offre d’excellentes perspectives professionnelles</a:t>
            </a:r>
            <a:r>
              <a:rPr lang="fr-CH" sz="1500" dirty="0" smtClean="0">
                <a:latin typeface="Arial" panose="020B0604020202020204" pitchFamily="34" charset="0"/>
                <a:cs typeface="Arial" panose="020B0604020202020204" pitchFamily="34" charset="0"/>
              </a:rPr>
              <a:t>.</a:t>
            </a:r>
          </a:p>
          <a:p>
            <a:pPr algn="just"/>
            <a:endParaRPr lang="fr-CH" sz="1500" dirty="0">
              <a:latin typeface="Arial" panose="020B0604020202020204" pitchFamily="34" charset="0"/>
              <a:cs typeface="Arial" panose="020B0604020202020204" pitchFamily="34" charset="0"/>
            </a:endParaRPr>
          </a:p>
          <a:p>
            <a:pPr algn="just"/>
            <a:r>
              <a:rPr lang="fr-CH" sz="1500" dirty="0">
                <a:latin typeface="Arial" panose="020B0604020202020204" pitchFamily="34" charset="0"/>
                <a:cs typeface="Arial" panose="020B0604020202020204" pitchFamily="34" charset="0"/>
              </a:rPr>
              <a:t>En tant que jeune professionnel, Cyril est ravi d’avoir trouvé du travail comme chargé de projets dans son canton. Il travaille dans une entreprise internationale avec un revenu imposable de 80'000 francs par an. Il a récemment déménagé avec sa compagne au Val-de-Travers et songe à fonder une famille</a:t>
            </a:r>
            <a:r>
              <a:rPr lang="fr-CH" sz="1500" dirty="0" smtClean="0">
                <a:latin typeface="Arial" panose="020B0604020202020204" pitchFamily="34" charset="0"/>
                <a:cs typeface="Arial" panose="020B0604020202020204" pitchFamily="34" charset="0"/>
              </a:rPr>
              <a:t>. </a:t>
            </a:r>
          </a:p>
          <a:p>
            <a:pPr algn="just"/>
            <a:endParaRPr lang="fr-CH" sz="1500" b="1" dirty="0" smtClean="0">
              <a:solidFill>
                <a:srgbClr val="A8864E"/>
              </a:solidFill>
              <a:latin typeface="Arial" panose="020B0604020202020204" pitchFamily="34" charset="0"/>
              <a:cs typeface="Arial" panose="020B0604020202020204" pitchFamily="34" charset="0"/>
            </a:endParaRPr>
          </a:p>
          <a:p>
            <a:pPr algn="just"/>
            <a:r>
              <a:rPr lang="fr-CH" sz="1500" b="1" dirty="0">
                <a:solidFill>
                  <a:srgbClr val="A8864E"/>
                </a:solidFill>
                <a:latin typeface="Arial" panose="020B0604020202020204" pitchFamily="34" charset="0"/>
                <a:cs typeface="Arial" panose="020B0604020202020204" pitchFamily="34" charset="0"/>
              </a:rPr>
              <a:t>Grâce aux réformes fiscales, Cyril réalise 1'200 francs d’économie par an. Cela correspond à une baisse de sa charge d’impôts annuelle de 9,1% en comparaison avec 2012</a:t>
            </a:r>
            <a:r>
              <a:rPr lang="fr-CH" sz="1500" b="1" dirty="0" smtClean="0">
                <a:solidFill>
                  <a:srgbClr val="A8864E"/>
                </a:solidFill>
                <a:latin typeface="Arial" panose="020B0604020202020204" pitchFamily="34" charset="0"/>
                <a:cs typeface="Arial" panose="020B0604020202020204" pitchFamily="34" charset="0"/>
              </a:rPr>
              <a:t>.</a:t>
            </a:r>
            <a:endParaRPr lang="fr-CH" sz="1500" b="1" dirty="0">
              <a:solidFill>
                <a:srgbClr val="A8864E"/>
              </a:solidFill>
              <a:latin typeface="Arial" panose="020B0604020202020204" pitchFamily="34" charset="0"/>
              <a:cs typeface="Arial" panose="020B0604020202020204" pitchFamily="34" charset="0"/>
            </a:endParaRPr>
          </a:p>
        </p:txBody>
      </p:sp>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550863" y="1268413"/>
            <a:ext cx="5760720" cy="3240405"/>
          </a:xfrm>
          <a:prstGeom prst="rect">
            <a:avLst/>
          </a:prstGeom>
        </p:spPr>
      </p:pic>
    </p:spTree>
    <p:extLst>
      <p:ext uri="{BB962C8B-B14F-4D97-AF65-F5344CB8AC3E}">
        <p14:creationId xmlns:p14="http://schemas.microsoft.com/office/powerpoint/2010/main" val="1302009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3"/>
          <p:cNvSpPr>
            <a:spLocks noGrp="1"/>
          </p:cNvSpPr>
          <p:nvPr>
            <p:ph type="ftr" sz="quarter" idx="11"/>
          </p:nvPr>
        </p:nvSpPr>
        <p:spPr>
          <a:xfrm>
            <a:off x="239349" y="6376244"/>
            <a:ext cx="988909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900" b="1" i="0" u="none" strike="noStrike" kern="1200" cap="all" spc="0" normalizeH="0" baseline="0" noProof="0" dirty="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t>Département des finances et de la santé</a:t>
            </a:r>
            <a:endParaRPr kumimoji="0" lang="fr-CH" sz="900" b="1" i="0" u="none" strike="noStrike" kern="1200" cap="all"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2" name="ZoneTexte 1"/>
          <p:cNvSpPr txBox="1"/>
          <p:nvPr/>
        </p:nvSpPr>
        <p:spPr>
          <a:xfrm>
            <a:off x="6456120" y="1268413"/>
            <a:ext cx="5616544" cy="3554819"/>
          </a:xfrm>
          <a:prstGeom prst="rect">
            <a:avLst/>
          </a:prstGeom>
          <a:noFill/>
        </p:spPr>
        <p:txBody>
          <a:bodyPr wrap="square" rtlCol="0">
            <a:spAutoFit/>
          </a:bodyPr>
          <a:lstStyle/>
          <a:p>
            <a:pPr algn="just"/>
            <a:r>
              <a:rPr lang="fr-CH" sz="1500" dirty="0">
                <a:latin typeface="Arial" panose="020B0604020202020204" pitchFamily="34" charset="0"/>
                <a:cs typeface="Arial" panose="020B0604020202020204" pitchFamily="34" charset="0"/>
              </a:rPr>
              <a:t>En matière de fiscalité, Neuchâtel est désormais très compétitif non seulement pour les familles mais également pour l’ensemble des contribuables. </a:t>
            </a:r>
            <a:endParaRPr lang="fr-CH" sz="1500" dirty="0" smtClean="0">
              <a:latin typeface="Arial" panose="020B0604020202020204" pitchFamily="34" charset="0"/>
              <a:cs typeface="Arial" panose="020B0604020202020204" pitchFamily="34" charset="0"/>
            </a:endParaRPr>
          </a:p>
          <a:p>
            <a:pPr algn="just"/>
            <a:endParaRPr lang="fr-CH" sz="1500" dirty="0">
              <a:latin typeface="Arial" panose="020B0604020202020204" pitchFamily="34" charset="0"/>
              <a:cs typeface="Arial" panose="020B0604020202020204" pitchFamily="34" charset="0"/>
            </a:endParaRPr>
          </a:p>
          <a:p>
            <a:pPr algn="just"/>
            <a:r>
              <a:rPr lang="fr-CH" sz="1500" dirty="0">
                <a:latin typeface="Arial" panose="020B0604020202020204" pitchFamily="34" charset="0"/>
                <a:cs typeface="Arial" panose="020B0604020202020204" pitchFamily="34" charset="0"/>
              </a:rPr>
              <a:t>Sylvie et Jean-Michel sont de jeunes retraités. Ils bénéficient d’une rente modeste. Parents de trois enfants adultes, ils ont acheté il y a 25 ans une maison d’une valeur de 300'000 francs sur le Littoral neuchâtelois. Ils sont d’heureux propriétaires et apprécient la grande qualité de vie qu’offre le canton avec un cadre idyllique et la proximité de la nature.</a:t>
            </a:r>
          </a:p>
          <a:p>
            <a:pPr algn="just"/>
            <a:endParaRPr lang="fr-CH" sz="1500" b="1" dirty="0" smtClean="0">
              <a:solidFill>
                <a:srgbClr val="A8864E"/>
              </a:solidFill>
              <a:latin typeface="Arial" panose="020B0604020202020204" pitchFamily="34" charset="0"/>
              <a:cs typeface="Arial" panose="020B0604020202020204" pitchFamily="34" charset="0"/>
            </a:endParaRPr>
          </a:p>
          <a:p>
            <a:pPr algn="just"/>
            <a:r>
              <a:rPr lang="fr-CH" sz="1500" b="1" dirty="0">
                <a:solidFill>
                  <a:srgbClr val="A8864E"/>
                </a:solidFill>
                <a:latin typeface="Arial" panose="020B0604020202020204" pitchFamily="34" charset="0"/>
                <a:cs typeface="Arial" panose="020B0604020202020204" pitchFamily="34" charset="0"/>
              </a:rPr>
              <a:t>Grâce aux réformes fiscales, Jean-Michel et Sylvie ont vu leur charge d’impôt annuelle baisser de 23,5% comparativement à 2012. Ils font ainsi 1'300 francs d’économie chaque année. </a:t>
            </a:r>
          </a:p>
        </p:txBody>
      </p:sp>
      <p:pic>
        <p:nvPicPr>
          <p:cNvPr id="6" name="Image 5"/>
          <p:cNvPicPr/>
          <p:nvPr/>
        </p:nvPicPr>
        <p:blipFill>
          <a:blip r:embed="rId3" cstate="print">
            <a:extLst>
              <a:ext uri="{28A0092B-C50C-407E-A947-70E740481C1C}">
                <a14:useLocalDpi xmlns:a14="http://schemas.microsoft.com/office/drawing/2010/main" val="0"/>
              </a:ext>
            </a:extLst>
          </a:blip>
          <a:stretch>
            <a:fillRect/>
          </a:stretch>
        </p:blipFill>
        <p:spPr>
          <a:xfrm>
            <a:off x="550863" y="1268413"/>
            <a:ext cx="5760720" cy="3240405"/>
          </a:xfrm>
          <a:prstGeom prst="rect">
            <a:avLst/>
          </a:prstGeom>
        </p:spPr>
      </p:pic>
    </p:spTree>
    <p:extLst>
      <p:ext uri="{BB962C8B-B14F-4D97-AF65-F5344CB8AC3E}">
        <p14:creationId xmlns:p14="http://schemas.microsoft.com/office/powerpoint/2010/main" val="2778207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3"/>
          <p:cNvSpPr>
            <a:spLocks noGrp="1"/>
          </p:cNvSpPr>
          <p:nvPr>
            <p:ph type="ftr" sz="quarter" idx="11"/>
          </p:nvPr>
        </p:nvSpPr>
        <p:spPr>
          <a:xfrm>
            <a:off x="239349" y="6376244"/>
            <a:ext cx="988909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900" b="1" i="0" u="none" strike="noStrike" kern="1200" cap="all" spc="0" normalizeH="0" baseline="0" noProof="0" dirty="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t>Département des finances et de la santé</a:t>
            </a:r>
            <a:endParaRPr kumimoji="0" lang="fr-CH" sz="900" b="1" i="0" u="none" strike="noStrike" kern="1200" cap="all"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2" name="ZoneTexte 1"/>
          <p:cNvSpPr txBox="1"/>
          <p:nvPr/>
        </p:nvSpPr>
        <p:spPr>
          <a:xfrm>
            <a:off x="6456120" y="1268413"/>
            <a:ext cx="5616544" cy="4478149"/>
          </a:xfrm>
          <a:prstGeom prst="rect">
            <a:avLst/>
          </a:prstGeom>
          <a:noFill/>
        </p:spPr>
        <p:txBody>
          <a:bodyPr wrap="square" rtlCol="0">
            <a:spAutoFit/>
          </a:bodyPr>
          <a:lstStyle/>
          <a:p>
            <a:pPr algn="just"/>
            <a:r>
              <a:rPr lang="fr-CH" sz="1500" dirty="0">
                <a:latin typeface="Arial" panose="020B0604020202020204" pitchFamily="34" charset="0"/>
                <a:cs typeface="Arial" panose="020B0604020202020204" pitchFamily="34" charset="0"/>
              </a:rPr>
              <a:t>Bien connecté au reste de la Suisse par les transports publics et par la route, le Canton de Neuchâtel est un lieu d’établissement idéal pour les pendulaires qui travaillent entre les métropoles de Suisse occidentale et l’Arc lémanique, d’autant des développements notables sont encore attendus au cours des quinze prochaines années, tant du point de vue des relations ferroviaires que routières</a:t>
            </a:r>
            <a:r>
              <a:rPr lang="fr-CH" sz="1500" dirty="0" smtClean="0">
                <a:latin typeface="Arial" panose="020B0604020202020204" pitchFamily="34" charset="0"/>
                <a:cs typeface="Arial" panose="020B0604020202020204" pitchFamily="34" charset="0"/>
              </a:rPr>
              <a:t>.</a:t>
            </a:r>
          </a:p>
          <a:p>
            <a:pPr algn="just"/>
            <a:endParaRPr lang="fr-CH" sz="1500" dirty="0">
              <a:latin typeface="Arial" panose="020B0604020202020204" pitchFamily="34" charset="0"/>
              <a:cs typeface="Arial" panose="020B0604020202020204" pitchFamily="34" charset="0"/>
            </a:endParaRPr>
          </a:p>
          <a:p>
            <a:pPr algn="just"/>
            <a:r>
              <a:rPr lang="fr-CH" sz="1500" dirty="0">
                <a:latin typeface="Arial" panose="020B0604020202020204" pitchFamily="34" charset="0"/>
                <a:cs typeface="Arial" panose="020B0604020202020204" pitchFamily="34" charset="0"/>
              </a:rPr>
              <a:t>Avec son compagnon Anthony, Olivier vit à La Chaux-de-Fonds, mais travaille à temps partiel à Bienne. Tous deux passionnés de culture et de sport, ils sont pacsés depuis quatre ans. Ils vivent dans un appartement et cherchent à devenir propriétaires. Olivier et Anthony travaillent tous les deux à temps partiel pour un revenu annuel cumulé de 120'000 francs (revenu imposable). </a:t>
            </a:r>
          </a:p>
          <a:p>
            <a:pPr algn="just"/>
            <a:endParaRPr lang="fr-CH" sz="1500" b="1" dirty="0" smtClean="0">
              <a:solidFill>
                <a:srgbClr val="A8864E"/>
              </a:solidFill>
              <a:latin typeface="Arial" panose="020B0604020202020204" pitchFamily="34" charset="0"/>
              <a:cs typeface="Arial" panose="020B0604020202020204" pitchFamily="34" charset="0"/>
            </a:endParaRPr>
          </a:p>
          <a:p>
            <a:pPr algn="just"/>
            <a:r>
              <a:rPr lang="fr-CH" sz="1500" b="1" dirty="0">
                <a:solidFill>
                  <a:srgbClr val="A8864E"/>
                </a:solidFill>
                <a:latin typeface="Arial" panose="020B0604020202020204" pitchFamily="34" charset="0"/>
                <a:cs typeface="Arial" panose="020B0604020202020204" pitchFamily="34" charset="0"/>
              </a:rPr>
              <a:t>Grâce aux réformes fiscales, Olivier et Anthony font 1'300 francs d’économie par année. Leur charge fiscale a baissé de 8,6% comparativement à 2012</a:t>
            </a:r>
            <a:r>
              <a:rPr lang="fr-CH" sz="1500" b="1" dirty="0" smtClean="0">
                <a:solidFill>
                  <a:srgbClr val="A8864E"/>
                </a:solidFill>
                <a:latin typeface="Arial" panose="020B0604020202020204" pitchFamily="34" charset="0"/>
                <a:cs typeface="Arial" panose="020B0604020202020204" pitchFamily="34" charset="0"/>
              </a:rPr>
              <a:t>.</a:t>
            </a:r>
            <a:endParaRPr lang="fr-CH" sz="1500" b="1" dirty="0">
              <a:solidFill>
                <a:srgbClr val="A8864E"/>
              </a:solidFill>
              <a:latin typeface="Arial" panose="020B0604020202020204" pitchFamily="34" charset="0"/>
              <a:cs typeface="Arial" panose="020B0604020202020204" pitchFamily="34" charset="0"/>
            </a:endParaRPr>
          </a:p>
        </p:txBody>
      </p:sp>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554286" y="1268413"/>
            <a:ext cx="5760720" cy="3240405"/>
          </a:xfrm>
          <a:prstGeom prst="rect">
            <a:avLst/>
          </a:prstGeom>
        </p:spPr>
      </p:pic>
    </p:spTree>
    <p:extLst>
      <p:ext uri="{BB962C8B-B14F-4D97-AF65-F5344CB8AC3E}">
        <p14:creationId xmlns:p14="http://schemas.microsoft.com/office/powerpoint/2010/main" val="32390799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900" b="1" i="0" u="none" strike="noStrike" kern="1200" cap="all" spc="0" normalizeH="0" baseline="0" noProof="0" dirty="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t>Département des finances et de la santé</a:t>
            </a:r>
            <a:endParaRPr kumimoji="0" lang="fr-CH" sz="900" b="1" i="0" u="none" strike="noStrike" kern="1200" cap="all"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9" name="Rectangle 8"/>
          <p:cNvSpPr/>
          <p:nvPr/>
        </p:nvSpPr>
        <p:spPr>
          <a:xfrm>
            <a:off x="2166999" y="2132856"/>
            <a:ext cx="8417717" cy="2215991"/>
          </a:xfrm>
          <a:prstGeom prst="rect">
            <a:avLst/>
          </a:prstGeom>
        </p:spPr>
        <p:txBody>
          <a:bodyPr wrap="square">
            <a:spAutoFit/>
          </a:bodyPr>
          <a:lstStyle/>
          <a:p>
            <a:pPr lvl="0" algn="ctr">
              <a:spcAft>
                <a:spcPts val="600"/>
              </a:spcAft>
              <a:buClr>
                <a:srgbClr val="009776"/>
              </a:buClr>
              <a:defRPr/>
            </a:pPr>
            <a:r>
              <a:rPr lang="fr-CH" sz="3200" b="1" dirty="0">
                <a:solidFill>
                  <a:srgbClr val="866600"/>
                </a:solidFill>
                <a:latin typeface="Arial" panose="020B0604020202020204" pitchFamily="34" charset="0"/>
                <a:cs typeface="Arial" panose="020B0604020202020204" pitchFamily="34" charset="0"/>
              </a:rPr>
              <a:t>Vous aussi, calculez votre économie d’impôts:</a:t>
            </a:r>
          </a:p>
          <a:p>
            <a:pPr algn="ctr">
              <a:spcAft>
                <a:spcPts val="600"/>
              </a:spcAft>
              <a:buClr>
                <a:srgbClr val="009776"/>
              </a:buClr>
              <a:defRPr/>
            </a:pPr>
            <a:r>
              <a:rPr lang="fr-CH" sz="3200" u="sng" dirty="0" smtClean="0">
                <a:latin typeface="Arial" panose="020B0604020202020204" pitchFamily="34" charset="0"/>
                <a:cs typeface="Arial" panose="020B0604020202020204" pitchFamily="34" charset="0"/>
                <a:hlinkClick r:id="rId3"/>
              </a:rPr>
              <a:t>https://calculette.ne.ch/</a:t>
            </a:r>
            <a:endParaRPr lang="fr-CH" sz="3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600"/>
              </a:spcAft>
              <a:buClr>
                <a:srgbClr val="009776"/>
              </a:buClr>
              <a:buSzTx/>
              <a:buFontTx/>
              <a:buNone/>
              <a:tabLst/>
              <a:defRPr/>
            </a:pPr>
            <a:endParaRPr kumimoji="0" lang="fr-CH" sz="3200" b="1" i="0" u="none" strike="noStrike" kern="1200" cap="none" spc="0" normalizeH="0" baseline="0" noProof="0" dirty="0">
              <a:ln>
                <a:noFill/>
              </a:ln>
              <a:solidFill>
                <a:srgbClr val="8666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34732536"/>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theme/theme1.xml><?xml version="1.0" encoding="utf-8"?>
<a:theme xmlns:a="http://schemas.openxmlformats.org/drawingml/2006/main" name="1_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documentManagement>
    <TaxCatchAll xmlns="7dc7280d-fec9-4c99-9736-8d7ecec3545c">
      <Value>287</Value>
      <Value>295</Value>
    </TaxCatchAll>
    <o410524c08c94595afa657d6a91eb2e7 xmlns="7dc7280d-fec9-4c99-9736-8d7ecec3545c">
      <Terms xmlns="http://schemas.microsoft.com/office/infopath/2007/PartnerControls">
        <TermInfo xmlns="http://schemas.microsoft.com/office/infopath/2007/PartnerControls">
          <TermName xmlns="http://schemas.microsoft.com/office/infopath/2007/PartnerControls">DFS</TermName>
          <TermId xmlns="http://schemas.microsoft.com/office/infopath/2007/PartnerControls">191aeedf-c6da-4548-9159-21bc3990a9b0</TermId>
        </TermInfo>
      </Terms>
    </o410524c08c94595afa657d6a91eb2e7>
    <pf2f0a5c9c974145b8182a0b51177c44 xmlns="7dc7280d-fec9-4c99-9736-8d7ecec3545c">
      <Terms xmlns="http://schemas.microsoft.com/office/infopath/2007/PartnerControls"/>
    </pf2f0a5c9c974145b8182a0b51177c44>
    <k5578e8018b54236945b0d1339d2a6f5 xmlns="7dc7280d-fec9-4c99-9736-8d7ecec3545c">
      <Terms xmlns="http://schemas.microsoft.com/office/infopath/2007/PartnerControls"/>
    </k5578e8018b54236945b0d1339d2a6f5>
    <PublishingExpirationDate xmlns="http://schemas.microsoft.com/sharepoint/v3" xsi:nil="true"/>
    <PublishingStartDate xmlns="http://schemas.microsoft.com/sharepoint/v3" xsi:nil="true"/>
    <h42ba7f56afd40d8a80558d45f27949a xmlns="7dc7280d-fec9-4c99-9736-8d7ecec3545c">
      <Terms xmlns="http://schemas.microsoft.com/office/infopath/2007/PartnerControls">
        <TermInfo xmlns="http://schemas.microsoft.com/office/infopath/2007/PartnerControls">
          <TermName xmlns="http://schemas.microsoft.com/office/infopath/2007/PartnerControls">DFS</TermName>
          <TermId xmlns="http://schemas.microsoft.com/office/infopath/2007/PartnerControls">191aeedf-c6da-4548-9159-21bc3990a9b0</TermId>
        </TermInfo>
      </Terms>
    </h42ba7f56afd40d8a80558d45f27949a>
    <c806c3ad7ef948cca74e93affe552c52 xmlns="7dc7280d-fec9-4c99-9736-8d7ecec3545c">
      <Terms xmlns="http://schemas.microsoft.com/office/infopath/2007/PartnerControls"/>
    </c806c3ad7ef948cca74e93affe552c52>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10AD5BF21E30E4480E366AF38CDB388" ma:contentTypeVersion="1" ma:contentTypeDescription="Crée un document." ma:contentTypeScope="" ma:versionID="0e655b87d4e9aaa74d2bd95dade1801f">
  <xsd:schema xmlns:xsd="http://www.w3.org/2001/XMLSchema" xmlns:xs="http://www.w3.org/2001/XMLSchema" xmlns:p="http://schemas.microsoft.com/office/2006/metadata/properties" xmlns:ns1="http://schemas.microsoft.com/sharepoint/v3" xmlns:ns2="7dc7280d-fec9-4c99-9736-8d7ecec3545c" targetNamespace="http://schemas.microsoft.com/office/2006/metadata/properties" ma:root="true" ma:fieldsID="193c9cde5750a4a3b8a12f0acbcc362e" ns1:_="" ns2:_="">
    <xsd:import namespace="http://schemas.microsoft.com/sharepoint/v3"/>
    <xsd:import namespace="7dc7280d-fec9-4c99-9736-8d7ecec3545c"/>
    <xsd:element name="properties">
      <xsd:complexType>
        <xsd:sequence>
          <xsd:element name="documentManagement">
            <xsd:complexType>
              <xsd:all>
                <xsd:element ref="ns2:h42ba7f56afd40d8a80558d45f27949a" minOccurs="0"/>
                <xsd:element ref="ns2:TaxCatchAll" minOccurs="0"/>
                <xsd:element ref="ns2:TaxCatchAllLabel" minOccurs="0"/>
                <xsd:element ref="ns2:o410524c08c94595afa657d6a91eb2e7" minOccurs="0"/>
                <xsd:element ref="ns2:k5578e8018b54236945b0d1339d2a6f5" minOccurs="0"/>
                <xsd:element ref="ns2:pf2f0a5c9c974145b8182a0b51177c44" minOccurs="0"/>
                <xsd:element ref="ns2:c806c3ad7ef948cca74e93affe552c52" minOccurs="0"/>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0" nillable="true" ma:displayName="Date de début de planification" ma:description="" ma:internalName="PublishingStartDate">
      <xsd:simpleType>
        <xsd:restriction base="dms:Unknown"/>
      </xsd:simpleType>
    </xsd:element>
    <xsd:element name="PublishingExpirationDate" ma:index="21" nillable="true" ma:displayName="Date de fin de planification"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c7280d-fec9-4c99-9736-8d7ecec3545c" elementFormDefault="qualified">
    <xsd:import namespace="http://schemas.microsoft.com/office/2006/documentManagement/types"/>
    <xsd:import namespace="http://schemas.microsoft.com/office/infopath/2007/PartnerControls"/>
    <xsd:element name="h42ba7f56afd40d8a80558d45f27949a" ma:index="8" nillable="true" ma:taxonomy="true" ma:internalName="h42ba7f56afd40d8a80558d45f27949a" ma:taxonomyFieldName="Acronyme" ma:displayName="Acronyme" ma:default="" ma:fieldId="{142ba7f5-6afd-40d8-a805-58d45f27949a}" ma:taxonomyMulti="true" ma:sspId="bd2caff6-d4fe-420c-943c-f16f78cb48fd" ma:termSetId="38c0c7f7-84fa-437a-aafb-c6610352d12b" ma:anchorId="00000000-0000-0000-0000-000000000000" ma:open="false" ma:isKeyword="false">
      <xsd:complexType>
        <xsd:sequence>
          <xsd:element ref="pc:Terms" minOccurs="0" maxOccurs="1"/>
        </xsd:sequence>
      </xsd:complexType>
    </xsd:element>
    <xsd:element name="TaxCatchAll" ma:index="9" nillable="true" ma:displayName="Colonne Attraper tout de Taxonomie" ma:description="" ma:list="{b4232b1a-9f6a-4a47-b3df-bb2d02d0dd59}" ma:internalName="TaxCatchAll" ma:showField="CatchAllData" ma:web="7dc7280d-fec9-4c99-9736-8d7ecec3545c">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Colonne Attraper tout de Taxonomie1" ma:description="" ma:hidden="true" ma:list="{b4232b1a-9f6a-4a47-b3df-bb2d02d0dd59}" ma:internalName="TaxCatchAllLabel" ma:readOnly="true" ma:showField="CatchAllDataLabel" ma:web="7dc7280d-fec9-4c99-9736-8d7ecec3545c">
      <xsd:complexType>
        <xsd:complexContent>
          <xsd:extension base="dms:MultiChoiceLookup">
            <xsd:sequence>
              <xsd:element name="Value" type="dms:Lookup" maxOccurs="unbounded" minOccurs="0" nillable="true"/>
            </xsd:sequence>
          </xsd:extension>
        </xsd:complexContent>
      </xsd:complexType>
    </xsd:element>
    <xsd:element name="o410524c08c94595afa657d6a91eb2e7" ma:index="12" nillable="true" ma:taxonomy="true" ma:internalName="o410524c08c94595afa657d6a91eb2e7" ma:taxonomyFieldName="Departement" ma:displayName="Departement" ma:default="" ma:fieldId="{8410524c-08c9-4595-afa6-57d6a91eb2e7}" ma:taxonomyMulti="true" ma:sspId="bd2caff6-d4fe-420c-943c-f16f78cb48fd" ma:termSetId="02ed2265-73f2-4faa-ae96-9cead6fc97f6" ma:anchorId="00000000-0000-0000-0000-000000000000" ma:open="false" ma:isKeyword="false">
      <xsd:complexType>
        <xsd:sequence>
          <xsd:element ref="pc:Terms" minOccurs="0" maxOccurs="1"/>
        </xsd:sequence>
      </xsd:complexType>
    </xsd:element>
    <xsd:element name="k5578e8018b54236945b0d1339d2a6f5" ma:index="14" nillable="true" ma:taxonomy="true" ma:internalName="k5578e8018b54236945b0d1339d2a6f5" ma:taxonomyFieldName="Entite" ma:displayName="Entite" ma:default="" ma:fieldId="{45578e80-18b5-4236-945b-0d1339d2a6f5}" ma:taxonomyMulti="true" ma:sspId="bd2caff6-d4fe-420c-943c-f16f78cb48fd" ma:termSetId="fb9c7032-059a-4ea0-95c4-8ab766bf547e" ma:anchorId="00000000-0000-0000-0000-000000000000" ma:open="false" ma:isKeyword="false">
      <xsd:complexType>
        <xsd:sequence>
          <xsd:element ref="pc:Terms" minOccurs="0" maxOccurs="1"/>
        </xsd:sequence>
      </xsd:complexType>
    </xsd:element>
    <xsd:element name="pf2f0a5c9c974145b8182a0b51177c44" ma:index="16" nillable="true" ma:taxonomy="true" ma:internalName="pf2f0a5c9c974145b8182a0b51177c44" ma:taxonomyFieldName="Theme" ma:displayName="Theme" ma:default="" ma:fieldId="{9f2f0a5c-9c97-4145-b818-2a0b51177c44}" ma:taxonomyMulti="true" ma:sspId="bd2caff6-d4fe-420c-943c-f16f78cb48fd" ma:termSetId="df18bfcf-63cd-40a7-b198-afe70b5f3581" ma:anchorId="00000000-0000-0000-0000-000000000000" ma:open="false" ma:isKeyword="false">
      <xsd:complexType>
        <xsd:sequence>
          <xsd:element ref="pc:Terms" minOccurs="0" maxOccurs="1"/>
        </xsd:sequence>
      </xsd:complexType>
    </xsd:element>
    <xsd:element name="c806c3ad7ef948cca74e93affe552c52" ma:index="18" nillable="true" ma:taxonomy="true" ma:internalName="c806c3ad7ef948cca74e93affe552c52" ma:taxonomyFieldName="Type_x0020_du_x0020_document" ma:displayName="Type du document" ma:default="" ma:fieldId="{c806c3ad-7ef9-48cc-a74e-93affe552c52}" ma:taxonomyMulti="true" ma:sspId="bd2caff6-d4fe-420c-943c-f16f78cb48fd" ma:termSetId="bf214b23-d91c-4569-9460-efed2ff82ef9" ma:anchorId="00000000-0000-0000-0000-000000000000" ma:open="false" ma:isKeyword="false">
      <xsd:complexType>
        <xsd:sequence>
          <xsd:element ref="pc:Terms" minOccurs="0" maxOccurs="1"/>
        </xsd:sequence>
      </xsd:complexType>
    </xsd:element>
    <xsd:element name="SharedWithUsers" ma:index="2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5E59F2-5840-4DF0-9162-2A11DA0C08F3}">
  <ds:schemaRefs>
    <ds:schemaRef ds:uri="http://schemas.microsoft.com/sharepoint/events"/>
  </ds:schemaRefs>
</ds:datastoreItem>
</file>

<file path=customXml/itemProps2.xml><?xml version="1.0" encoding="utf-8"?>
<ds:datastoreItem xmlns:ds="http://schemas.openxmlformats.org/officeDocument/2006/customXml" ds:itemID="{89D25CD5-CE1C-44C6-B371-41DE1785B7FC}">
  <ds:schemaRefs>
    <ds:schemaRef ds:uri="http://schemas.openxmlformats.org/package/2006/metadata/core-properties"/>
    <ds:schemaRef ds:uri="http://purl.org/dc/terms/"/>
    <ds:schemaRef ds:uri="http://schemas.microsoft.com/office/infopath/2007/PartnerControls"/>
    <ds:schemaRef ds:uri="http://purl.org/dc/dcmitype/"/>
    <ds:schemaRef ds:uri="http://schemas.microsoft.com/office/2006/documentManagement/types"/>
    <ds:schemaRef ds:uri="http://schemas.microsoft.com/office/2006/metadata/properties"/>
    <ds:schemaRef ds:uri="6a0c3b85-867f-4943-9f52-d5c6298d4bef"/>
    <ds:schemaRef ds:uri="5166e422-09c8-4860-8160-889650fc15f2"/>
    <ds:schemaRef ds:uri="http://schemas.microsoft.com/sharepoint/v3"/>
    <ds:schemaRef ds:uri="http://www.w3.org/XML/1998/namespace"/>
    <ds:schemaRef ds:uri="http://purl.org/dc/elements/1.1/"/>
  </ds:schemaRefs>
</ds:datastoreItem>
</file>

<file path=customXml/itemProps3.xml><?xml version="1.0" encoding="utf-8"?>
<ds:datastoreItem xmlns:ds="http://schemas.openxmlformats.org/officeDocument/2006/customXml" ds:itemID="{1C8561B0-52C0-448B-9A76-812B65B20C42}"/>
</file>

<file path=customXml/itemProps4.xml><?xml version="1.0" encoding="utf-8"?>
<ds:datastoreItem xmlns:ds="http://schemas.openxmlformats.org/officeDocument/2006/customXml" ds:itemID="{A4016EBB-C905-42D0-9DE7-4C6F946FFC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23408</TotalTime>
  <Words>779</Words>
  <Application>Microsoft Office PowerPoint</Application>
  <PresentationFormat>Grand écran</PresentationFormat>
  <Paragraphs>42</Paragraphs>
  <Slides>7</Slides>
  <Notes>7</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7</vt:i4>
      </vt:variant>
    </vt:vector>
  </HeadingPairs>
  <TitlesOfParts>
    <vt:vector size="11" baseType="lpstr">
      <vt:lpstr>Arial</vt:lpstr>
      <vt:lpstr>Calibri</vt:lpstr>
      <vt:lpstr>Verdana</vt:lpstr>
      <vt:lpstr>1_CE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Etat de Neuchâtel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tschanzc</dc:creator>
  <cp:lastModifiedBy>Fabien Burgat</cp:lastModifiedBy>
  <cp:revision>943</cp:revision>
  <cp:lastPrinted>2020-01-23T13:40:24Z</cp:lastPrinted>
  <dcterms:created xsi:type="dcterms:W3CDTF">2016-01-07T19:01:41Z</dcterms:created>
  <dcterms:modified xsi:type="dcterms:W3CDTF">2022-02-04T15:01:05Z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0x010100210AD5BF21E30E4480E366AF38CDB388</vt:lpwstr>
  </property>
  <property fmtid="{D5CDD505-2E9C-101B-9397-08002B2CF9AE}" pid="3" name="Order">
    <vt:r8>5849700</vt:r8>
  </property>
  <property fmtid="{D5CDD505-2E9C-101B-9397-08002B2CF9AE}" pid="4" name="xd_ProgID">
    <vt:lpwstr/>
  </property>
  <property fmtid="{D5CDD505-2E9C-101B-9397-08002B2CF9AE}" pid="5" name="TemplateUrl">
    <vt:lpwstr/>
  </property>
  <property fmtid="{D5CDD505-2E9C-101B-9397-08002B2CF9AE}" pid="6" name="_dlc_DocIdItemGuid">
    <vt:lpwstr>3d1d71fd-1ece-443f-8bb8-8e381c7d2f4f</vt:lpwstr>
  </property>
  <property fmtid="{D5CDD505-2E9C-101B-9397-08002B2CF9AE}" pid="7" name="IntraNeTargetAudience">
    <vt:lpwstr>1;#Administration cantonale|9e3ca1ef-67b7-4457-a1ff-e655024e850a</vt:lpwstr>
  </property>
  <property fmtid="{D5CDD505-2E9C-101B-9397-08002B2CF9AE}" pid="8" name="TaxKeyword">
    <vt:lpwstr/>
  </property>
  <property fmtid="{D5CDD505-2E9C-101B-9397-08002B2CF9AE}" pid="9" name="IntraNeInformationsType">
    <vt:lpwstr/>
  </property>
  <property fmtid="{D5CDD505-2E9C-101B-9397-08002B2CF9AE}" pid="10" name="IntraNeTransmitter">
    <vt:lpwstr/>
  </property>
  <property fmtid="{D5CDD505-2E9C-101B-9397-08002B2CF9AE}" pid="11" name="IntraNeThematic">
    <vt:lpwstr/>
  </property>
  <property fmtid="{D5CDD505-2E9C-101B-9397-08002B2CF9AE}" pid="12" name="Departement">
    <vt:lpwstr>295;#DFS|191aeedf-c6da-4548-9159-21bc3990a9b0</vt:lpwstr>
  </property>
  <property fmtid="{D5CDD505-2E9C-101B-9397-08002B2CF9AE}" pid="13" name="Acronyme">
    <vt:lpwstr>287;#DFS|191aeedf-c6da-4548-9159-21bc3990a9b0</vt:lpwstr>
  </property>
  <property fmtid="{D5CDD505-2E9C-101B-9397-08002B2CF9AE}" pid="14" name="Entite">
    <vt:lpwstr/>
  </property>
  <property fmtid="{D5CDD505-2E9C-101B-9397-08002B2CF9AE}" pid="15" name="Type du document">
    <vt:lpwstr/>
  </property>
  <property fmtid="{D5CDD505-2E9C-101B-9397-08002B2CF9AE}" pid="16" name="Theme">
    <vt:lpwstr/>
  </property>
</Properties>
</file>