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5"/>
  </p:notesMasterIdLst>
  <p:handoutMasterIdLst>
    <p:handoutMasterId r:id="rId16"/>
  </p:handoutMasterIdLst>
  <p:sldIdLst>
    <p:sldId id="870" r:id="rId6"/>
    <p:sldId id="871" r:id="rId7"/>
    <p:sldId id="872" r:id="rId8"/>
    <p:sldId id="874" r:id="rId9"/>
    <p:sldId id="876" r:id="rId10"/>
    <p:sldId id="880" r:id="rId11"/>
    <p:sldId id="883" r:id="rId12"/>
    <p:sldId id="889" r:id="rId13"/>
    <p:sldId id="890" r:id="rId14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79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1481" userDrawn="1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4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04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eber Basile" initials="WB" lastIdx="3" clrIdx="6"/>
  <p:cmAuthor id="1" name="Favre Laurent" initials="FL" lastIdx="5" clrIdx="0">
    <p:extLst/>
  </p:cmAuthor>
  <p:cmAuthor id="2" name="Mathieu Erb" initials="ME" lastIdx="11" clrIdx="1"/>
  <p:cmAuthor id="3" name="WessnerJ" initials="JW" lastIdx="6" clrIdx="2"/>
  <p:cmAuthor id="4" name="Zosso Madeline" initials="ZM" lastIdx="4" clrIdx="3"/>
  <p:cmAuthor id="5" name="fburgat" initials="FB" lastIdx="5" clrIdx="4"/>
  <p:cmAuthor id="6" name="Kurth Laurent" initials="KL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7FFE9"/>
    <a:srgbClr val="009776"/>
    <a:srgbClr val="FFFFFF"/>
    <a:srgbClr val="007E63"/>
    <a:srgbClr val="866600"/>
    <a:srgbClr val="009A79"/>
    <a:srgbClr val="008E70"/>
    <a:srgbClr val="00B891"/>
    <a:srgbClr val="006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0" autoAdjust="0"/>
    <p:restoredTop sz="94087" autoAdjust="0"/>
  </p:normalViewPr>
  <p:slideViewPr>
    <p:cSldViewPr>
      <p:cViewPr varScale="1">
        <p:scale>
          <a:sx n="64" d="100"/>
          <a:sy n="64" d="100"/>
        </p:scale>
        <p:origin x="316" y="48"/>
      </p:cViewPr>
      <p:guideLst>
        <p:guide orient="horz" pos="799"/>
        <p:guide pos="3840"/>
        <p:guide pos="2479"/>
        <p:guide orient="horz" pos="1253"/>
        <p:guide pos="1481"/>
        <p:guide orient="horz" pos="2160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2682" y="96"/>
      </p:cViewPr>
      <p:guideLst>
        <p:guide orient="horz" pos="3148"/>
        <p:guide pos="2104"/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tranet.ne.ch/prive/SDFS/StratPol/03_SCCO/Fiscalit&#233;/Strat%20fiscale%2019-24/Global/Com%20et%20echanges/_Valorisation%20des%20r&#233;formes%20fiscales/Chantiers/Comparatifs/20190811%20-%20A%20-%20TDG-Le%20Matin/synthese%20r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2895888013998"/>
          <c:y val="0.13934426229508196"/>
          <c:w val="0.79944881889763775"/>
          <c:h val="0.819672131147541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1295248"/>
        <c:axId val="491296560"/>
      </c:barChart>
      <c:catAx>
        <c:axId val="49129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1296560"/>
        <c:crosses val="autoZero"/>
        <c:auto val="1"/>
        <c:lblAlgn val="ctr"/>
        <c:lblOffset val="100"/>
        <c:noMultiLvlLbl val="0"/>
      </c:catAx>
      <c:valAx>
        <c:axId val="4912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29524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41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fld id="{1B65B27E-C8C3-4756-88C4-57DE918014E7}" type="datetimeFigureOut">
              <a:rPr lang="fr-CH" smtClean="0"/>
              <a:pPr/>
              <a:t>20.02.2023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41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fld id="{7C3F8750-626E-4BA2-B67B-F3AA11319679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468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41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fld id="{46A55AF0-7D2B-44ED-AE64-A78DB0AA4676}" type="datetimeFigureOut">
              <a:rPr lang="fr-CH" smtClean="0"/>
              <a:pPr/>
              <a:t>20.02.2023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2" tIns="45916" rIns="91832" bIns="45916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832" tIns="45916" rIns="91832" bIns="4591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41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fld id="{83DD7124-E429-4499-9D0D-31C5DC427C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493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7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09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8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2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1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 typeface="Arial" panose="020B0604020202020204" pitchFamily="34" charset="0"/>
              <a:buNone/>
            </a:pPr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8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D7124-E429-4499-9D0D-31C5DC427C7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7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273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890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06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38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2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679510" y="1844825"/>
            <a:ext cx="4800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Questions ?</a:t>
            </a:r>
            <a:endParaRPr lang="fr-CH" sz="44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5711957" y="3933057"/>
            <a:ext cx="4800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Réponses !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3050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68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1424" y="234888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273141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204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6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746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874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05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094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565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9350" y="692696"/>
            <a:ext cx="1171330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350" y="1600200"/>
            <a:ext cx="11713301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128448" y="6381329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9349" y="6376244"/>
            <a:ext cx="98890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l" defTabSz="914400" rtl="0" eaLnBrk="1" latinLnBrk="0" hangingPunct="1">
              <a:defRPr lang="fr-CH" sz="900" b="1" i="0" kern="1200" cap="all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80576" y="6381329"/>
            <a:ext cx="6720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 descr="06ne.ch_RV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5360" y="116632"/>
            <a:ext cx="1322835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v.admin.ch/dam/estv/fr/dokumente/estv/steuerpolitik/berichte/2020/rapport-difference.pdf.download.pdf/rapport_differenc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138" marR="0" lvl="1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Char char="►"/>
              <a:tabLst/>
              <a:defRPr/>
            </a:pPr>
            <a:endParaRPr kumimoji="0" lang="fr-CH" sz="2000" b="0" i="0" u="none" strike="noStrike" kern="1200" cap="none" spc="0" normalizeH="0" baseline="0" noProof="0" dirty="0" smtClean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11424" y="2102991"/>
            <a:ext cx="5688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6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Fiscalité cantonale: </a:t>
            </a:r>
            <a:b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6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6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 nouveau paradigme!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rgbClr val="A8864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911424" y="3933056"/>
            <a:ext cx="432047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[date]</a:t>
            </a:r>
            <a:b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[Manifestation]</a:t>
            </a:r>
            <a:b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[Présentateur]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1200" b="11596"/>
          <a:stretch/>
        </p:blipFill>
        <p:spPr>
          <a:xfrm>
            <a:off x="6645137" y="1885950"/>
            <a:ext cx="5546864" cy="4972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6250" b="23592"/>
          <a:stretch/>
        </p:blipFill>
        <p:spPr>
          <a:xfrm>
            <a:off x="6805179" y="2477530"/>
            <a:ext cx="5400599" cy="30963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sp>
        <p:nvSpPr>
          <p:cNvPr id="26" name="Triangle isocèle 25"/>
          <p:cNvSpPr/>
          <p:nvPr/>
        </p:nvSpPr>
        <p:spPr>
          <a:xfrm>
            <a:off x="5951984" y="2005403"/>
            <a:ext cx="1504503" cy="358708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H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46138" marR="0" lvl="1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de la charge d’impôts annuelle depuis 2012: </a:t>
            </a:r>
            <a:r>
              <a:rPr lang="fr-CH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31,6%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r>
              <a:rPr lang="fr-CH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(soit 3'757 francs d’économie par année) </a:t>
            </a:r>
            <a:r>
              <a:rPr lang="fr-CH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fr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enfants, revenu imposable (revenus nets cumulés) de 100'000 francs, propriétaire d’un logement d’une valeur de 500'000 </a:t>
            </a:r>
            <a:r>
              <a:rPr lang="fr-CH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francs</a:t>
            </a:r>
            <a:endParaRPr kumimoji="0" lang="fr-CH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163832" y="1755335"/>
            <a:ext cx="5819241" cy="4211786"/>
            <a:chOff x="5163832" y="1755335"/>
            <a:chExt cx="5819241" cy="4211786"/>
          </a:xfrm>
        </p:grpSpPr>
        <p:sp>
          <p:nvSpPr>
            <p:cNvPr id="17" name="Ellipse 16"/>
            <p:cNvSpPr/>
            <p:nvPr/>
          </p:nvSpPr>
          <p:spPr>
            <a:xfrm rot="1221859">
              <a:off x="5163832" y="1755335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318561" y="3951470"/>
              <a:ext cx="2664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Familles avec enfants</a:t>
              </a:r>
              <a:endPara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769157" y="2308981"/>
            <a:ext cx="5095618" cy="4211786"/>
            <a:chOff x="2769157" y="2308981"/>
            <a:chExt cx="5095618" cy="4211786"/>
          </a:xfrm>
        </p:grpSpPr>
        <p:sp>
          <p:nvSpPr>
            <p:cNvPr id="16" name="Ellipse 15"/>
            <p:cNvSpPr/>
            <p:nvPr/>
          </p:nvSpPr>
          <p:spPr>
            <a:xfrm rot="1221859">
              <a:off x="3652989" y="2308981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769157" y="5575081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Couples mariés</a:t>
              </a:r>
              <a:endPara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367025" y="385331"/>
            <a:ext cx="5955144" cy="4211786"/>
            <a:chOff x="4367025" y="385331"/>
            <a:chExt cx="5955144" cy="4211786"/>
          </a:xfrm>
        </p:grpSpPr>
        <p:sp>
          <p:nvSpPr>
            <p:cNvPr id="4" name="Ellipse 3"/>
            <p:cNvSpPr/>
            <p:nvPr/>
          </p:nvSpPr>
          <p:spPr>
            <a:xfrm rot="1221859">
              <a:off x="4367025" y="385331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915467" y="865616"/>
              <a:ext cx="3406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Ensemble des contribuables</a:t>
              </a:r>
              <a:endPara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032417" y="928557"/>
            <a:ext cx="5115816" cy="4211786"/>
            <a:chOff x="2032417" y="928557"/>
            <a:chExt cx="5115816" cy="4211786"/>
          </a:xfrm>
        </p:grpSpPr>
        <p:sp>
          <p:nvSpPr>
            <p:cNvPr id="15" name="Ellipse 14"/>
            <p:cNvSpPr/>
            <p:nvPr/>
          </p:nvSpPr>
          <p:spPr>
            <a:xfrm rot="1221859">
              <a:off x="2936447" y="928557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32417" y="1707775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Propriétaires</a:t>
              </a:r>
              <a:endPara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487488" y="3075057"/>
            <a:ext cx="5867831" cy="1722095"/>
            <a:chOff x="1487488" y="3075057"/>
            <a:chExt cx="5867831" cy="1722095"/>
          </a:xfrm>
        </p:grpSpPr>
        <p:sp>
          <p:nvSpPr>
            <p:cNvPr id="25" name="ZoneTexte 24"/>
            <p:cNvSpPr txBox="1"/>
            <p:nvPr/>
          </p:nvSpPr>
          <p:spPr>
            <a:xfrm>
              <a:off x="4836681" y="3075057"/>
              <a:ext cx="2518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Familles actives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actuelles et futures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1487488" y="4149080"/>
              <a:ext cx="571450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4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H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 Entre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 et 2018,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l’allègement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charge fiscale est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plus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prononcé à Neuchâtel, au Jura, en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Valais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à Bâle-Ville,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Lucerne, à Nidwald, en Thurgovie et à Appenzell Rhodes-Intérieures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moins fort, voire même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négatif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(augmentation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charge fiscale), à Berne 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fr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Schwyz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» </a:t>
            </a: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9976" y="566298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Administration fédérale des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contributions: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L’évolution de la charge fiscale des personnes physiques entre 2010 et 2018"/>
              </a:rPr>
              <a:t>L’évolution 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L’évolution de la charge fiscale des personnes physiques entre 2010 et 2018"/>
              </a:rPr>
              <a:t>de la charge fiscale des personnes physiques entre 2010 et 2018 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L’évolution de la charge fiscale des personnes physiques entre 2010 et 2018"/>
              </a:rPr>
              <a:t>(02.07.2020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L’évolution de la charge fiscale des personnes physiques entre 2010 et 2018"/>
              </a:rPr>
              <a:t>)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Administration fédérale des contrib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87" y="5952459"/>
            <a:ext cx="114962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713464" cy="4515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Nouveau positionnement du canton de Neuchâtel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fr-CH" sz="1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Char char="►"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9" name="Graphique 8"/>
          <p:cNvGraphicFramePr/>
          <p:nvPr>
            <p:extLst/>
          </p:nvPr>
        </p:nvGraphicFramePr>
        <p:xfrm>
          <a:off x="3035660" y="1861400"/>
          <a:ext cx="6120680" cy="414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19844" r="35279" b="13417"/>
          <a:stretch/>
        </p:blipFill>
        <p:spPr>
          <a:xfrm>
            <a:off x="3485710" y="2213173"/>
            <a:ext cx="5220580" cy="40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Plus qu’une réforme fiscale: un projet de société!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7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fr-CH" sz="2400" b="1" i="0" u="none" strike="noStrike" kern="1200" cap="none" spc="0" normalizeH="0" baseline="0" noProof="0" dirty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2475" marR="0" lvl="1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Accès accru à l’accueil pré/parascolaire</a:t>
            </a:r>
          </a:p>
          <a:p>
            <a:pPr marL="752475" marR="0" lvl="1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avantageux</a:t>
            </a:r>
          </a:p>
          <a:p>
            <a:pPr marL="752475" marR="0" lvl="1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Déductibilité</a:t>
            </a:r>
            <a:r>
              <a:rPr kumimoji="0" lang="fr-CH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intégrale des frais de garde</a:t>
            </a:r>
            <a:endParaRPr lang="fr-CH" sz="2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lang="fr-CH" sz="2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de l’égalité </a:t>
            </a:r>
            <a:r>
              <a:rPr lang="fr-CH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hommes-femmes</a:t>
            </a:r>
            <a:endParaRPr lang="fr-CH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12011" y="1340768"/>
            <a:ext cx="9649568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effort</a:t>
            </a:r>
            <a:r>
              <a:rPr kumimoji="0" lang="fr-CH" sz="2400" b="1" i="0" u="none" strike="noStrike" kern="1200" cap="none" spc="0" normalizeH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partagé par tous,</a:t>
            </a:r>
            <a:r>
              <a:rPr kumimoji="0" lang="fr-CH" sz="2400" b="1" i="0" u="none" strike="noStrike" kern="1200" cap="none" spc="0" normalizeH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le bénéfice des contribuables </a:t>
            </a:r>
            <a:endParaRPr kumimoji="0" lang="fr-CH" sz="2400" b="1" i="0" u="none" strike="noStrike" kern="1200" cap="none" spc="0" normalizeH="0" baseline="0" noProof="0" dirty="0" smtClean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lang="fr-CH" sz="1000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2475" marR="0" lvl="1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Forte pression sur les acteurs publics</a:t>
            </a:r>
          </a:p>
          <a:p>
            <a:pPr marL="752475" marR="0" lvl="1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Contribution</a:t>
            </a:r>
            <a:r>
              <a:rPr kumimoji="0" lang="fr-CH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importante du secteur privé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None/>
              <a:tabLst/>
              <a:defRPr/>
            </a:pPr>
            <a:endParaRPr kumimoji="0" lang="fr-CH" sz="2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2475" marR="0" lvl="1" indent="-3524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H" sz="20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investissement très important</a:t>
            </a:r>
            <a:r>
              <a:rPr lang="fr-CH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qu’il faut valoriser par un effort collectif!</a:t>
            </a:r>
            <a:endParaRPr kumimoji="0" lang="fr-CH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canton qui gagne !</a:t>
            </a:r>
            <a:endParaRPr kumimoji="0" lang="fr-CH" sz="1800" b="1" i="1" u="none" strike="noStrike" kern="1200" cap="none" spc="0" normalizeH="0" baseline="0" noProof="0" dirty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Char char="►"/>
              <a:tabLst/>
              <a:defRPr/>
            </a:pPr>
            <a:endParaRPr kumimoji="0" lang="fr-CH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74570" t="25512" r="11361" b="28652"/>
          <a:stretch/>
        </p:blipFill>
        <p:spPr>
          <a:xfrm>
            <a:off x="4367560" y="12126578"/>
            <a:ext cx="4824536" cy="5256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1" y="1988840"/>
            <a:ext cx="631474" cy="6700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2677596"/>
            <a:ext cx="631475" cy="6700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3366352"/>
            <a:ext cx="631475" cy="6700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4055107"/>
            <a:ext cx="631475" cy="670037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83214" y="4933524"/>
            <a:ext cx="8370517" cy="9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Prochain défi: restaurer la confiance des Neuchâteloises </a:t>
            </a:r>
            <a:b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Neuchâtelois</a:t>
            </a:r>
            <a:r>
              <a:rPr kumimoji="0" lang="fr-CH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encourager leur ancrage durable!</a:t>
            </a:r>
            <a:endParaRPr kumimoji="0" lang="fr-CH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982067" y="4221088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Réformes d’envergure - </a:t>
            </a:r>
            <a:r>
              <a:rPr kumimoji="0" lang="fr-CH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game</a:t>
            </a:r>
            <a:r>
              <a:rPr kumimoji="0" lang="fr-CH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changer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endParaRPr kumimoji="0" lang="fr-CH" sz="1050" b="0" i="0" u="none" strike="noStrike" kern="1200" cap="none" spc="0" normalizeH="0" baseline="0" noProof="0" dirty="0" smtClean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endParaRPr kumimoji="0" lang="fr-CH" sz="2700" b="0" i="0" u="none" strike="noStrike" kern="1200" cap="none" spc="0" normalizeH="0" baseline="0" noProof="0" dirty="0" smtClean="0">
              <a:ln>
                <a:noFill/>
              </a:ln>
              <a:solidFill>
                <a:srgbClr val="00977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982067" y="3524457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Réformes équilibrées pour les collectivités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982067" y="2131193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 politique autour des réformes fiscales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982067" y="2827825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 avec le secteur de l’économie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2042448" y="1844823"/>
            <a:ext cx="126883" cy="326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7535"/>
            <a:ext cx="1809577" cy="18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Département des finances et de la santé</a:t>
            </a:r>
            <a:endParaRPr kumimoji="0" lang="fr-CH" sz="9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6999" y="1268760"/>
            <a:ext cx="8417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SzTx/>
              <a:buFontTx/>
              <a:buNone/>
              <a:tabLst/>
              <a:defRPr/>
            </a:pP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Tous les faiseurs d’opinion sont </a:t>
            </a:r>
            <a: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invités </a:t>
            </a:r>
            <a:b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fr-CH" sz="3200" b="1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porter ce message </a:t>
            </a:r>
            <a:r>
              <a:rPr kumimoji="0" lang="fr-C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Merci.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rgbClr val="86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78092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7dc7280d-fec9-4c99-9736-8d7ecec3545c"/>
    <o410524c08c94595afa657d6a91eb2e7 xmlns="7dc7280d-fec9-4c99-9736-8d7ecec3545c">
      <Terms xmlns="http://schemas.microsoft.com/office/infopath/2007/PartnerControls"/>
    </o410524c08c94595afa657d6a91eb2e7>
    <pf2f0a5c9c974145b8182a0b51177c44 xmlns="7dc7280d-fec9-4c99-9736-8d7ecec3545c">
      <Terms xmlns="http://schemas.microsoft.com/office/infopath/2007/PartnerControls"/>
    </pf2f0a5c9c974145b8182a0b51177c44>
    <k5578e8018b54236945b0d1339d2a6f5 xmlns="7dc7280d-fec9-4c99-9736-8d7ecec3545c">
      <Terms xmlns="http://schemas.microsoft.com/office/infopath/2007/PartnerControls"/>
    </k5578e8018b54236945b0d1339d2a6f5>
    <PublishingExpirationDate xmlns="http://schemas.microsoft.com/sharepoint/v3" xsi:nil="true"/>
    <PublishingStartDate xmlns="http://schemas.microsoft.com/sharepoint/v3" xsi:nil="true"/>
    <h42ba7f56afd40d8a80558d45f27949a xmlns="7dc7280d-fec9-4c99-9736-8d7ecec3545c">
      <Terms xmlns="http://schemas.microsoft.com/office/infopath/2007/PartnerControls"/>
    </h42ba7f56afd40d8a80558d45f27949a>
    <c806c3ad7ef948cca74e93affe552c52 xmlns="7dc7280d-fec9-4c99-9736-8d7ecec3545c">
      <Terms xmlns="http://schemas.microsoft.com/office/infopath/2007/PartnerControls"/>
    </c806c3ad7ef948cca74e93affe552c5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62564689DD348B904FB77F1AF5489" ma:contentTypeVersion="1" ma:contentTypeDescription="Crée un document." ma:contentTypeScope="" ma:versionID="d9a99592ba34b66d28fac01f58f57054">
  <xsd:schema xmlns:xsd="http://www.w3.org/2001/XMLSchema" xmlns:xs="http://www.w3.org/2001/XMLSchema" xmlns:p="http://schemas.microsoft.com/office/2006/metadata/properties" xmlns:ns1="http://schemas.microsoft.com/sharepoint/v3" xmlns:ns2="7dc7280d-fec9-4c99-9736-8d7ecec3545c" targetNamespace="http://schemas.microsoft.com/office/2006/metadata/properties" ma:root="true" ma:fieldsID="37db7c0fd6a9690766e2e1c262f1c4ba" ns1:_="" ns2:_="">
    <xsd:import namespace="http://schemas.microsoft.com/sharepoint/v3"/>
    <xsd:import namespace="7dc7280d-fec9-4c99-9736-8d7ecec3545c"/>
    <xsd:element name="properties">
      <xsd:complexType>
        <xsd:sequence>
          <xsd:element name="documentManagement">
            <xsd:complexType>
              <xsd:all>
                <xsd:element ref="ns2:h42ba7f56afd40d8a80558d45f27949a" minOccurs="0"/>
                <xsd:element ref="ns2:TaxCatchAll" minOccurs="0"/>
                <xsd:element ref="ns2:TaxCatchAllLabel" minOccurs="0"/>
                <xsd:element ref="ns2:o410524c08c94595afa657d6a91eb2e7" minOccurs="0"/>
                <xsd:element ref="ns2:k5578e8018b54236945b0d1339d2a6f5" minOccurs="0"/>
                <xsd:element ref="ns2:pf2f0a5c9c974145b8182a0b51177c44" minOccurs="0"/>
                <xsd:element ref="ns2:c806c3ad7ef948cca74e93affe552c52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21" nillable="true" ma:displayName="Date de fin de planification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7280d-fec9-4c99-9736-8d7ecec3545c" elementFormDefault="qualified">
    <xsd:import namespace="http://schemas.microsoft.com/office/2006/documentManagement/types"/>
    <xsd:import namespace="http://schemas.microsoft.com/office/infopath/2007/PartnerControls"/>
    <xsd:element name="h42ba7f56afd40d8a80558d45f27949a" ma:index="8" nillable="true" ma:taxonomy="true" ma:internalName="h42ba7f56afd40d8a80558d45f27949a" ma:taxonomyFieldName="Acronyme" ma:displayName="Acronyme" ma:default="" ma:fieldId="{142ba7f5-6afd-40d8-a805-58d45f27949a}" ma:taxonomyMulti="true" ma:sspId="bd2caff6-d4fe-420c-943c-f16f78cb48fd" ma:termSetId="38c0c7f7-84fa-437a-aafb-c6610352d1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b4232b1a-9f6a-4a47-b3df-bb2d02d0dd59}" ma:internalName="TaxCatchAll" ma:showField="CatchAllData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b4232b1a-9f6a-4a47-b3df-bb2d02d0dd59}" ma:internalName="TaxCatchAllLabel" ma:readOnly="true" ma:showField="CatchAllDataLabel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410524c08c94595afa657d6a91eb2e7" ma:index="12" nillable="true" ma:taxonomy="true" ma:internalName="o410524c08c94595afa657d6a91eb2e7" ma:taxonomyFieldName="Departement" ma:displayName="Departement" ma:default="" ma:fieldId="{8410524c-08c9-4595-afa6-57d6a91eb2e7}" ma:taxonomyMulti="true" ma:sspId="bd2caff6-d4fe-420c-943c-f16f78cb48fd" ma:termSetId="02ed2265-73f2-4faa-ae96-9cead6fc97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578e8018b54236945b0d1339d2a6f5" ma:index="14" nillable="true" ma:taxonomy="true" ma:internalName="k5578e8018b54236945b0d1339d2a6f5" ma:taxonomyFieldName="Entite" ma:displayName="Entite" ma:default="" ma:fieldId="{45578e80-18b5-4236-945b-0d1339d2a6f5}" ma:taxonomyMulti="true" ma:sspId="bd2caff6-d4fe-420c-943c-f16f78cb48fd" ma:termSetId="fb9c7032-059a-4ea0-95c4-8ab766bf54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2f0a5c9c974145b8182a0b51177c44" ma:index="16" nillable="true" ma:taxonomy="true" ma:internalName="pf2f0a5c9c974145b8182a0b51177c44" ma:taxonomyFieldName="Theme" ma:displayName="Theme" ma:default="" ma:fieldId="{9f2f0a5c-9c97-4145-b818-2a0b51177c44}" ma:taxonomyMulti="true" ma:sspId="bd2caff6-d4fe-420c-943c-f16f78cb48fd" ma:termSetId="df18bfcf-63cd-40a7-b198-afe70b5f3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06c3ad7ef948cca74e93affe552c52" ma:index="18" nillable="true" ma:taxonomy="true" ma:internalName="c806c3ad7ef948cca74e93affe552c52" ma:taxonomyFieldName="Type_x0020_du_x0020_document" ma:displayName="Type du document" ma:default="" ma:fieldId="{c806c3ad-7ef9-48cc-a74e-93affe552c52}" ma:taxonomyMulti="true" ma:sspId="bd2caff6-d4fe-420c-943c-f16f78cb48fd" ma:termSetId="bf214b23-d91c-4569-9460-efed2ff82e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016EBB-C905-42D0-9DE7-4C6F946FF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25CD5-CE1C-44C6-B371-41DE1785B7F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6a0c3b85-867f-4943-9f52-d5c6298d4bef"/>
    <ds:schemaRef ds:uri="5166e422-09c8-4860-8160-889650fc15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2319F8-D12B-4269-8674-91446C603EF9}"/>
</file>

<file path=customXml/itemProps4.xml><?xml version="1.0" encoding="utf-8"?>
<ds:datastoreItem xmlns:ds="http://schemas.openxmlformats.org/officeDocument/2006/customXml" ds:itemID="{2D8E93EA-5F1E-4D36-A826-8943DDF9896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23295</TotalTime>
  <Words>256</Words>
  <Application>Microsoft Office PowerPoint</Application>
  <PresentationFormat>Grand écran</PresentationFormat>
  <Paragraphs>59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1_CE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Neuchâtel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tschanzc</dc:creator>
  <cp:lastModifiedBy>Burgat Fabien</cp:lastModifiedBy>
  <cp:revision>936</cp:revision>
  <cp:lastPrinted>2020-01-23T13:40:24Z</cp:lastPrinted>
  <dcterms:created xsi:type="dcterms:W3CDTF">2016-01-07T19:01:41Z</dcterms:created>
  <dcterms:modified xsi:type="dcterms:W3CDTF">2023-02-20T15:25:59Z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0x01010099D62564689DD348B904FB77F1AF5489</vt:lpwstr>
  </property>
  <property fmtid="{D5CDD505-2E9C-101B-9397-08002B2CF9AE}" pid="3" name="Order">
    <vt:r8>5849700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_dlc_DocIdItemGuid">
    <vt:lpwstr>be7e94a9-3d62-4546-9dc6-50a368e413f5</vt:lpwstr>
  </property>
  <property fmtid="{D5CDD505-2E9C-101B-9397-08002B2CF9AE}" pid="7" name="IntraNeTargetAudience">
    <vt:lpwstr>1;#Administration cantonale|9e3ca1ef-67b7-4457-a1ff-e655024e850a</vt:lpwstr>
  </property>
  <property fmtid="{D5CDD505-2E9C-101B-9397-08002B2CF9AE}" pid="8" name="TaxKeyword">
    <vt:lpwstr/>
  </property>
  <property fmtid="{D5CDD505-2E9C-101B-9397-08002B2CF9AE}" pid="9" name="IntraNeInformationsType">
    <vt:lpwstr/>
  </property>
  <property fmtid="{D5CDD505-2E9C-101B-9397-08002B2CF9AE}" pid="10" name="IntraNeTransmitter">
    <vt:lpwstr/>
  </property>
  <property fmtid="{D5CDD505-2E9C-101B-9397-08002B2CF9AE}" pid="11" name="IntraNeThematic">
    <vt:lpwstr/>
  </property>
  <property fmtid="{D5CDD505-2E9C-101B-9397-08002B2CF9AE}" pid="12" name="Entite">
    <vt:lpwstr/>
  </property>
  <property fmtid="{D5CDD505-2E9C-101B-9397-08002B2CF9AE}" pid="13" name="Departement">
    <vt:lpwstr/>
  </property>
  <property fmtid="{D5CDD505-2E9C-101B-9397-08002B2CF9AE}" pid="14" name="Type du document">
    <vt:lpwstr/>
  </property>
  <property fmtid="{D5CDD505-2E9C-101B-9397-08002B2CF9AE}" pid="15" name="Acronyme">
    <vt:lpwstr/>
  </property>
  <property fmtid="{D5CDD505-2E9C-101B-9397-08002B2CF9AE}" pid="16" name="Theme">
    <vt:lpwstr/>
  </property>
</Properties>
</file>