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handoutMasterIdLst>
    <p:handoutMasterId r:id="rId26"/>
  </p:handoutMasterIdLst>
  <p:sldIdLst>
    <p:sldId id="256" r:id="rId5"/>
    <p:sldId id="290" r:id="rId6"/>
    <p:sldId id="291" r:id="rId7"/>
    <p:sldId id="274" r:id="rId8"/>
    <p:sldId id="289"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7" r:id="rId22"/>
    <p:sldId id="305" r:id="rId23"/>
    <p:sldId id="306" r:id="rId24"/>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34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2"/>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850442" y="0"/>
            <a:ext cx="2945659" cy="496412"/>
          </a:xfrm>
          <a:prstGeom prst="rect">
            <a:avLst/>
          </a:prstGeom>
        </p:spPr>
        <p:txBody>
          <a:bodyPr vert="horz" lIns="91440" tIns="45720" rIns="91440" bIns="45720" rtlCol="0"/>
          <a:lstStyle>
            <a:lvl1pPr algn="r">
              <a:defRPr sz="1200"/>
            </a:lvl1pPr>
          </a:lstStyle>
          <a:p>
            <a:fld id="{1B65B27E-C8C3-4756-88C4-57DE918014E7}" type="datetimeFigureOut">
              <a:rPr lang="fr-CH" smtClean="0"/>
              <a:pPr/>
              <a:t>09.01.2025</a:t>
            </a:fld>
            <a:endParaRPr lang="fr-CH"/>
          </a:p>
        </p:txBody>
      </p:sp>
      <p:sp>
        <p:nvSpPr>
          <p:cNvPr id="4" name="Espace réservé du pied de page 3"/>
          <p:cNvSpPr>
            <a:spLocks noGrp="1"/>
          </p:cNvSpPr>
          <p:nvPr>
            <p:ph type="ftr" sz="quarter" idx="2"/>
          </p:nvPr>
        </p:nvSpPr>
        <p:spPr>
          <a:xfrm>
            <a:off x="0" y="9430091"/>
            <a:ext cx="2945659" cy="496412"/>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50442" y="9430091"/>
            <a:ext cx="2945659" cy="496412"/>
          </a:xfrm>
          <a:prstGeom prst="rect">
            <a:avLst/>
          </a:prstGeom>
        </p:spPr>
        <p:txBody>
          <a:bodyPr vert="horz" lIns="91440" tIns="45720" rIns="91440" bIns="45720" rtlCol="0" anchor="b"/>
          <a:lstStyle>
            <a:lvl1pPr algn="r">
              <a:defRPr sz="1200"/>
            </a:lvl1pPr>
          </a:lstStyle>
          <a:p>
            <a:fld id="{7C3F8750-626E-4BA2-B67B-F3AA11319679}" type="slidenum">
              <a:rPr lang="fr-CH" smtClean="0"/>
              <a:pPr/>
              <a:t>‹N°›</a:t>
            </a:fld>
            <a:endParaRPr lang="fr-CH"/>
          </a:p>
        </p:txBody>
      </p:sp>
    </p:spTree>
    <p:extLst>
      <p:ext uri="{BB962C8B-B14F-4D97-AF65-F5344CB8AC3E}">
        <p14:creationId xmlns:p14="http://schemas.microsoft.com/office/powerpoint/2010/main" val="1681304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2"/>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50442" y="0"/>
            <a:ext cx="2945659" cy="496412"/>
          </a:xfrm>
          <a:prstGeom prst="rect">
            <a:avLst/>
          </a:prstGeom>
        </p:spPr>
        <p:txBody>
          <a:bodyPr vert="horz" lIns="91440" tIns="45720" rIns="91440" bIns="45720" rtlCol="0"/>
          <a:lstStyle>
            <a:lvl1pPr algn="r">
              <a:defRPr sz="1200"/>
            </a:lvl1pPr>
          </a:lstStyle>
          <a:p>
            <a:fld id="{46A55AF0-7D2B-44ED-AE64-A78DB0AA4676}" type="datetimeFigureOut">
              <a:rPr lang="fr-CH" smtClean="0"/>
              <a:pPr/>
              <a:t>09.01.2025</a:t>
            </a:fld>
            <a:endParaRPr lang="fr-CH"/>
          </a:p>
        </p:txBody>
      </p:sp>
      <p:sp>
        <p:nvSpPr>
          <p:cNvPr id="4" name="Espace réservé de l'image des diapositives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9430091"/>
            <a:ext cx="2945659" cy="496412"/>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50442" y="9430091"/>
            <a:ext cx="2945659" cy="496412"/>
          </a:xfrm>
          <a:prstGeom prst="rect">
            <a:avLst/>
          </a:prstGeom>
        </p:spPr>
        <p:txBody>
          <a:bodyPr vert="horz" lIns="91440" tIns="45720" rIns="91440" bIns="45720" rtlCol="0" anchor="b"/>
          <a:lstStyle>
            <a:lvl1pPr algn="r">
              <a:defRPr sz="1200"/>
            </a:lvl1pPr>
          </a:lstStyle>
          <a:p>
            <a:fld id="{83DD7124-E429-4499-9D0D-31C5DC427C7D}" type="slidenum">
              <a:rPr lang="fr-CH" smtClean="0"/>
              <a:pPr/>
              <a:t>‹N°›</a:t>
            </a:fld>
            <a:endParaRPr lang="fr-CH"/>
          </a:p>
        </p:txBody>
      </p:sp>
    </p:spTree>
    <p:extLst>
      <p:ext uri="{BB962C8B-B14F-4D97-AF65-F5344CB8AC3E}">
        <p14:creationId xmlns:p14="http://schemas.microsoft.com/office/powerpoint/2010/main" val="2880567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lgn="l">
              <a:defRPr/>
            </a:lvl1pPr>
          </a:lstStyle>
          <a:p>
            <a:r>
              <a:rPr lang="fr-FR" smtClean="0"/>
              <a:t>Modifiez le style du titre</a:t>
            </a:r>
            <a:endParaRPr lang="fr-CH"/>
          </a:p>
        </p:txBody>
      </p:sp>
      <p:sp>
        <p:nvSpPr>
          <p:cNvPr id="3" name="Sous-titre 2"/>
          <p:cNvSpPr>
            <a:spLocks noGrp="1"/>
          </p:cNvSpPr>
          <p:nvPr>
            <p:ph type="subTitle" idx="1"/>
          </p:nvPr>
        </p:nvSpPr>
        <p:spPr>
          <a:xfrm>
            <a:off x="683568" y="3886200"/>
            <a:ext cx="7704856"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H" dirty="0"/>
          </a:p>
        </p:txBody>
      </p:sp>
      <p:sp>
        <p:nvSpPr>
          <p:cNvPr id="4" name="Espace réservé de la date 3"/>
          <p:cNvSpPr>
            <a:spLocks noGrp="1"/>
          </p:cNvSpPr>
          <p:nvPr>
            <p:ph type="dt" sz="half" idx="10"/>
          </p:nvPr>
        </p:nvSpPr>
        <p:spPr/>
        <p:txBody>
          <a:bodyPr/>
          <a:lstStyle/>
          <a:p>
            <a:fld id="{018CC8EC-E5E9-4BBB-833A-2453F9A3840E}" type="datetime1">
              <a:rPr lang="fr-CH" smtClean="0"/>
              <a:pPr/>
              <a:t>09.01.2025</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dirty="0"/>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9804FCF-E417-4D9E-ADDB-ED5D51BB6C35}" type="datetime1">
              <a:rPr lang="fr-CH" smtClean="0"/>
              <a:pPr/>
              <a:t>09.01.2025</a:t>
            </a:fld>
            <a:endParaRPr lang="fr-CH"/>
          </a:p>
        </p:txBody>
      </p:sp>
      <p:sp>
        <p:nvSpPr>
          <p:cNvPr id="6" name="Espace réservé du pied de page 5"/>
          <p:cNvSpPr>
            <a:spLocks noGrp="1"/>
          </p:cNvSpPr>
          <p:nvPr>
            <p:ph type="ftr" sz="quarter" idx="11"/>
          </p:nvPr>
        </p:nvSpPr>
        <p:spPr/>
        <p:txBody>
          <a:bodyPr/>
          <a:lstStyle/>
          <a:p>
            <a:r>
              <a:rPr lang="fr-CH" smtClean="0"/>
              <a:t>Nom de l'entité</a:t>
            </a:r>
            <a:endParaRPr lang="fr-CH"/>
          </a:p>
        </p:txBody>
      </p:sp>
      <p:sp>
        <p:nvSpPr>
          <p:cNvPr id="7" name="Espace réservé du numéro de diapositive 6"/>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C8B9B988-5D2C-43F3-A182-BF9E4B35B596}" type="datetime1">
              <a:rPr lang="fr-CH" smtClean="0"/>
              <a:pPr/>
              <a:t>09.01.2025</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1DE9F5BC-E814-41E4-B4FB-59A824840759}" type="datetime1">
              <a:rPr lang="fr-CH" smtClean="0"/>
              <a:pPr/>
              <a:t>09.01.2025</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33BB29E8-7EEA-431F-A962-EAA51E9B6A4A}" type="datetime1">
              <a:rPr lang="fr-CH" smtClean="0"/>
              <a:pPr/>
              <a:t>09.01.2025</a:t>
            </a:fld>
            <a:endParaRPr lang="fr-CH" dirty="0"/>
          </a:p>
        </p:txBody>
      </p:sp>
      <p:sp>
        <p:nvSpPr>
          <p:cNvPr id="4" name="Espace réservé du pied de page 3"/>
          <p:cNvSpPr>
            <a:spLocks noGrp="1"/>
          </p:cNvSpPr>
          <p:nvPr>
            <p:ph type="ftr" sz="quarter" idx="11"/>
          </p:nvPr>
        </p:nvSpPr>
        <p:spPr/>
        <p:txBody>
          <a:bodyPr/>
          <a:lstStyle/>
          <a:p>
            <a:r>
              <a:rPr lang="fr-CH" smtClean="0"/>
              <a:t>Nom de l'entité</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‹N°›</a:t>
            </a:fld>
            <a:endParaRPr lang="fr-CH" dirty="0"/>
          </a:p>
        </p:txBody>
      </p:sp>
      <p:sp>
        <p:nvSpPr>
          <p:cNvPr id="8" name="ZoneTexte 7"/>
          <p:cNvSpPr txBox="1"/>
          <p:nvPr userDrawn="1"/>
        </p:nvSpPr>
        <p:spPr>
          <a:xfrm>
            <a:off x="1259632" y="1844824"/>
            <a:ext cx="3600400" cy="769441"/>
          </a:xfrm>
          <a:prstGeom prst="rect">
            <a:avLst/>
          </a:prstGeom>
          <a:noFill/>
        </p:spPr>
        <p:txBody>
          <a:bodyPr wrap="square" rtlCol="0">
            <a:spAutoFit/>
          </a:bodyPr>
          <a:lstStyle/>
          <a:p>
            <a:r>
              <a:rPr lang="fr-CH" sz="4400" dirty="0" smtClean="0"/>
              <a:t>Questions ?</a:t>
            </a:r>
            <a:endParaRPr lang="fr-CH" sz="4400" dirty="0"/>
          </a:p>
        </p:txBody>
      </p:sp>
      <p:sp>
        <p:nvSpPr>
          <p:cNvPr id="9" name="ZoneTexte 8"/>
          <p:cNvSpPr txBox="1"/>
          <p:nvPr userDrawn="1"/>
        </p:nvSpPr>
        <p:spPr>
          <a:xfrm>
            <a:off x="4283968" y="3933056"/>
            <a:ext cx="3600400" cy="769441"/>
          </a:xfrm>
          <a:prstGeom prst="rect">
            <a:avLst/>
          </a:prstGeom>
          <a:noFill/>
        </p:spPr>
        <p:txBody>
          <a:bodyPr wrap="square" rtlCol="0">
            <a:spAutoFit/>
          </a:bodyPr>
          <a:lstStyle/>
          <a:p>
            <a:r>
              <a:rPr lang="fr-CH" sz="4400" dirty="0" smtClean="0"/>
              <a:t>Réponses !</a:t>
            </a:r>
            <a:endParaRPr lang="fr-CH" sz="44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108D9F22-853E-4C02-A086-795EF46C07BD}" type="datetime1">
              <a:rPr lang="fr-CH" smtClean="0"/>
              <a:pPr/>
              <a:t>09.01.2025</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venant">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348880"/>
            <a:ext cx="7772400" cy="1470025"/>
          </a:xfrm>
        </p:spPr>
        <p:txBody>
          <a:bodyPr>
            <a:normAutofit/>
          </a:bodyPr>
          <a:lstStyle>
            <a:lvl1pPr algn="ctr">
              <a:defRPr sz="4000"/>
            </a:lvl1pPr>
          </a:lstStyle>
          <a:p>
            <a:r>
              <a:rPr lang="fr-FR" smtClean="0"/>
              <a:t>Modifiez le style du titre</a:t>
            </a:r>
            <a:endParaRPr lang="fr-CH"/>
          </a:p>
        </p:txBody>
      </p:sp>
      <p:sp>
        <p:nvSpPr>
          <p:cNvPr id="4" name="Espace réservé de la date 3"/>
          <p:cNvSpPr>
            <a:spLocks noGrp="1"/>
          </p:cNvSpPr>
          <p:nvPr>
            <p:ph type="dt" sz="half" idx="10"/>
          </p:nvPr>
        </p:nvSpPr>
        <p:spPr/>
        <p:txBody>
          <a:bodyPr/>
          <a:lstStyle/>
          <a:p>
            <a:fld id="{EF9B05E5-8033-46DD-BB7E-C4569A74A674}" type="datetime1">
              <a:rPr lang="fr-CH" smtClean="0"/>
              <a:pPr/>
              <a:t>09.01.2025</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dirty="0"/>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dirty="0"/>
          </a:p>
        </p:txBody>
      </p:sp>
      <p:sp>
        <p:nvSpPr>
          <p:cNvPr id="9" name="Sous-titre 2"/>
          <p:cNvSpPr>
            <a:spLocks noGrp="1"/>
          </p:cNvSpPr>
          <p:nvPr>
            <p:ph type="subTitle" idx="1"/>
          </p:nvPr>
        </p:nvSpPr>
        <p:spPr>
          <a:xfrm>
            <a:off x="683568" y="3886200"/>
            <a:ext cx="7704856" cy="1752600"/>
          </a:xfrm>
        </p:spPr>
        <p:txBody>
          <a:bodyPr>
            <a:normAutofit/>
          </a:bodyPr>
          <a:lstStyle>
            <a:lvl1pPr marL="0" indent="0" algn="ctr">
              <a:buNone/>
              <a:defRPr sz="36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H"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E8F691F-E558-4DD3-8A39-EB023AFF8011}" type="datetime1">
              <a:rPr lang="fr-CH" smtClean="0"/>
              <a:pPr/>
              <a:t>09.01.2025</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C9F966BC-ED26-4878-8A22-89C5A17A29DD}" type="datetime1">
              <a:rPr lang="fr-CH" smtClean="0"/>
              <a:pPr/>
              <a:t>09.01.2025</a:t>
            </a:fld>
            <a:endParaRPr lang="fr-CH"/>
          </a:p>
        </p:txBody>
      </p:sp>
      <p:sp>
        <p:nvSpPr>
          <p:cNvPr id="6" name="Espace réservé du pied de page 5"/>
          <p:cNvSpPr>
            <a:spLocks noGrp="1"/>
          </p:cNvSpPr>
          <p:nvPr>
            <p:ph type="ftr" sz="quarter" idx="11"/>
          </p:nvPr>
        </p:nvSpPr>
        <p:spPr/>
        <p:txBody>
          <a:bodyPr/>
          <a:lstStyle/>
          <a:p>
            <a:r>
              <a:rPr lang="fr-CH" smtClean="0"/>
              <a:t>Nom de l'entité</a:t>
            </a:r>
            <a:endParaRPr lang="fr-CH" dirty="0"/>
          </a:p>
        </p:txBody>
      </p:sp>
      <p:sp>
        <p:nvSpPr>
          <p:cNvPr id="7" name="Espace réservé du numéro de diapositive 6"/>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8160E90E-D029-4874-AC51-57DB40BA61D2}" type="datetime1">
              <a:rPr lang="fr-CH" smtClean="0"/>
              <a:pPr/>
              <a:t>09.01.2025</a:t>
            </a:fld>
            <a:endParaRPr lang="fr-CH"/>
          </a:p>
        </p:txBody>
      </p:sp>
      <p:sp>
        <p:nvSpPr>
          <p:cNvPr id="8" name="Espace réservé du pied de page 7"/>
          <p:cNvSpPr>
            <a:spLocks noGrp="1"/>
          </p:cNvSpPr>
          <p:nvPr>
            <p:ph type="ftr" sz="quarter" idx="11"/>
          </p:nvPr>
        </p:nvSpPr>
        <p:spPr/>
        <p:txBody>
          <a:bodyPr/>
          <a:lstStyle/>
          <a:p>
            <a:r>
              <a:rPr lang="fr-CH" smtClean="0"/>
              <a:t>Nom de l'entité</a:t>
            </a:r>
            <a:endParaRPr lang="fr-CH"/>
          </a:p>
        </p:txBody>
      </p:sp>
      <p:sp>
        <p:nvSpPr>
          <p:cNvPr id="9" name="Espace réservé du numéro de diapositive 8"/>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e la date 2"/>
          <p:cNvSpPr>
            <a:spLocks noGrp="1"/>
          </p:cNvSpPr>
          <p:nvPr>
            <p:ph type="dt" sz="half" idx="10"/>
          </p:nvPr>
        </p:nvSpPr>
        <p:spPr/>
        <p:txBody>
          <a:bodyPr/>
          <a:lstStyle/>
          <a:p>
            <a:fld id="{517445BA-6DBE-4D57-9A2C-DFEC6E169E7D}" type="datetime1">
              <a:rPr lang="fr-CH" smtClean="0"/>
              <a:pPr/>
              <a:t>09.01.2025</a:t>
            </a:fld>
            <a:endParaRPr lang="fr-CH"/>
          </a:p>
        </p:txBody>
      </p:sp>
      <p:sp>
        <p:nvSpPr>
          <p:cNvPr id="4" name="Espace réservé du pied de page 3"/>
          <p:cNvSpPr>
            <a:spLocks noGrp="1"/>
          </p:cNvSpPr>
          <p:nvPr>
            <p:ph type="ftr" sz="quarter" idx="11"/>
          </p:nvPr>
        </p:nvSpPr>
        <p:spPr/>
        <p:txBody>
          <a:bodyPr/>
          <a:lstStyle/>
          <a:p>
            <a:r>
              <a:rPr lang="fr-CH" smtClean="0"/>
              <a:t>Nom de l'entité</a:t>
            </a:r>
            <a:endParaRPr lang="fr-CH"/>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56B68B-D58E-4D4A-9308-F8C23579B980}" type="datetime1">
              <a:rPr lang="fr-CH" smtClean="0"/>
              <a:pPr/>
              <a:t>09.01.2025</a:t>
            </a:fld>
            <a:endParaRPr lang="fr-CH"/>
          </a:p>
        </p:txBody>
      </p:sp>
      <p:sp>
        <p:nvSpPr>
          <p:cNvPr id="3" name="Espace réservé du pied de page 2"/>
          <p:cNvSpPr>
            <a:spLocks noGrp="1"/>
          </p:cNvSpPr>
          <p:nvPr>
            <p:ph type="ftr" sz="quarter" idx="11"/>
          </p:nvPr>
        </p:nvSpPr>
        <p:spPr/>
        <p:txBody>
          <a:bodyPr/>
          <a:lstStyle/>
          <a:p>
            <a:r>
              <a:rPr lang="fr-CH" smtClean="0"/>
              <a:t>Nom de l'entité</a:t>
            </a:r>
            <a:endParaRPr lang="fr-CH"/>
          </a:p>
        </p:txBody>
      </p:sp>
      <p:sp>
        <p:nvSpPr>
          <p:cNvPr id="4" name="Espace réservé du numéro de diapositive 3"/>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C542EA9-9DA0-4D5C-92AA-EA56268054B6}" type="datetime1">
              <a:rPr lang="fr-CH" smtClean="0"/>
              <a:pPr/>
              <a:t>09.01.2025</a:t>
            </a:fld>
            <a:endParaRPr lang="fr-CH"/>
          </a:p>
        </p:txBody>
      </p:sp>
      <p:sp>
        <p:nvSpPr>
          <p:cNvPr id="6" name="Espace réservé du pied de page 5"/>
          <p:cNvSpPr>
            <a:spLocks noGrp="1"/>
          </p:cNvSpPr>
          <p:nvPr>
            <p:ph type="ftr" sz="quarter" idx="11"/>
          </p:nvPr>
        </p:nvSpPr>
        <p:spPr/>
        <p:txBody>
          <a:bodyPr/>
          <a:lstStyle/>
          <a:p>
            <a:r>
              <a:rPr lang="fr-CH" smtClean="0"/>
              <a:t>Nom de l'entité</a:t>
            </a:r>
            <a:endParaRPr lang="fr-CH"/>
          </a:p>
        </p:txBody>
      </p:sp>
      <p:sp>
        <p:nvSpPr>
          <p:cNvPr id="7" name="Espace réservé du numéro de diapositive 6"/>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79512" y="692696"/>
            <a:ext cx="8784976" cy="864096"/>
          </a:xfrm>
          <a:prstGeom prst="rect">
            <a:avLst/>
          </a:prstGeom>
        </p:spPr>
        <p:txBody>
          <a:bodyPr vert="horz" lIns="91440" tIns="45720" rIns="91440" bIns="45720" rtlCol="0" anchor="ctr">
            <a:normAutofit/>
          </a:bodyPr>
          <a:lstStyle/>
          <a:p>
            <a:r>
              <a:rPr lang="fr-FR" dirty="0" smtClean="0"/>
              <a:t>Cliquez pour modifier le style du titre</a:t>
            </a:r>
            <a:endParaRPr lang="fr-CH" dirty="0"/>
          </a:p>
        </p:txBody>
      </p:sp>
      <p:sp>
        <p:nvSpPr>
          <p:cNvPr id="3" name="Espace réservé du texte 2"/>
          <p:cNvSpPr>
            <a:spLocks noGrp="1"/>
          </p:cNvSpPr>
          <p:nvPr>
            <p:ph type="body" idx="1"/>
          </p:nvPr>
        </p:nvSpPr>
        <p:spPr>
          <a:xfrm>
            <a:off x="179512" y="1600200"/>
            <a:ext cx="8784976" cy="4709120"/>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H" dirty="0"/>
          </a:p>
        </p:txBody>
      </p:sp>
      <p:sp>
        <p:nvSpPr>
          <p:cNvPr id="4" name="Espace réservé de la date 3"/>
          <p:cNvSpPr>
            <a:spLocks noGrp="1"/>
          </p:cNvSpPr>
          <p:nvPr>
            <p:ph type="dt" sz="half" idx="2"/>
          </p:nvPr>
        </p:nvSpPr>
        <p:spPr>
          <a:xfrm>
            <a:off x="7596336" y="6381328"/>
            <a:ext cx="864096" cy="365125"/>
          </a:xfrm>
          <a:prstGeom prst="rect">
            <a:avLst/>
          </a:prstGeom>
        </p:spPr>
        <p:txBody>
          <a:bodyPr vert="horz" lIns="91440" tIns="45720" rIns="91440" bIns="45720" rtlCol="0" anchor="b"/>
          <a:lstStyle>
            <a:lvl1pPr algn="l">
              <a:defRPr sz="800" b="1" i="0" baseline="0">
                <a:solidFill>
                  <a:schemeClr val="tx1">
                    <a:tint val="75000"/>
                  </a:schemeClr>
                </a:solidFill>
              </a:defRPr>
            </a:lvl1pPr>
          </a:lstStyle>
          <a:p>
            <a:fld id="{1F263B03-5985-4802-BD0A-D29AE8D3429A}" type="datetime1">
              <a:rPr lang="fr-CH" smtClean="0"/>
              <a:pPr/>
              <a:t>09.01.2025</a:t>
            </a:fld>
            <a:endParaRPr lang="fr-CH" dirty="0"/>
          </a:p>
        </p:txBody>
      </p:sp>
      <p:sp>
        <p:nvSpPr>
          <p:cNvPr id="5" name="Espace réservé du pied de page 4"/>
          <p:cNvSpPr>
            <a:spLocks noGrp="1"/>
          </p:cNvSpPr>
          <p:nvPr>
            <p:ph type="ftr" sz="quarter" idx="3"/>
          </p:nvPr>
        </p:nvSpPr>
        <p:spPr>
          <a:xfrm>
            <a:off x="179512" y="6376243"/>
            <a:ext cx="7416824" cy="365125"/>
          </a:xfrm>
          <a:prstGeom prst="rect">
            <a:avLst/>
          </a:prstGeom>
        </p:spPr>
        <p:txBody>
          <a:bodyPr vert="horz" lIns="91440" tIns="45720" rIns="91440" bIns="45720" rtlCol="0" anchor="b"/>
          <a:lstStyle>
            <a:lvl1pPr algn="l">
              <a:defRPr sz="1000" b="0" i="0" cap="none" baseline="0">
                <a:solidFill>
                  <a:schemeClr val="tx1">
                    <a:tint val="75000"/>
                  </a:schemeClr>
                </a:solidFill>
              </a:defRPr>
            </a:lvl1pPr>
          </a:lstStyle>
          <a:p>
            <a:r>
              <a:rPr lang="fr-CH" smtClean="0"/>
              <a:t>Nom de l'entité</a:t>
            </a:r>
            <a:endParaRPr lang="fr-CH" dirty="0"/>
          </a:p>
        </p:txBody>
      </p:sp>
      <p:sp>
        <p:nvSpPr>
          <p:cNvPr id="6" name="Espace réservé du numéro de diapositive 5"/>
          <p:cNvSpPr>
            <a:spLocks noGrp="1"/>
          </p:cNvSpPr>
          <p:nvPr>
            <p:ph type="sldNum" sz="quarter" idx="4"/>
          </p:nvPr>
        </p:nvSpPr>
        <p:spPr>
          <a:xfrm>
            <a:off x="8460432" y="6381328"/>
            <a:ext cx="504056" cy="365125"/>
          </a:xfrm>
          <a:prstGeom prst="rect">
            <a:avLst/>
          </a:prstGeom>
        </p:spPr>
        <p:txBody>
          <a:bodyPr vert="horz" lIns="91440" tIns="45720" rIns="91440" bIns="45720" rtlCol="0" anchor="b"/>
          <a:lstStyle>
            <a:lvl1pPr algn="l">
              <a:defRPr sz="800" b="1">
                <a:solidFill>
                  <a:schemeClr val="tx1">
                    <a:tint val="75000"/>
                  </a:schemeClr>
                </a:solidFill>
              </a:defRPr>
            </a:lvl1pPr>
          </a:lstStyle>
          <a:p>
            <a:fld id="{7ECDE91E-8790-4451-96CC-6E357A74EE62}" type="slidenum">
              <a:rPr lang="fr-CH" smtClean="0"/>
              <a:pPr/>
              <a:t>‹N°›</a:t>
            </a:fld>
            <a:endParaRPr lang="fr-CH" dirty="0"/>
          </a:p>
        </p:txBody>
      </p:sp>
      <p:pic>
        <p:nvPicPr>
          <p:cNvPr id="7" name="Image 6" descr="06ne.ch_RVB.png"/>
          <p:cNvPicPr>
            <a:picLocks noChangeAspect="1"/>
          </p:cNvPicPr>
          <p:nvPr/>
        </p:nvPicPr>
        <p:blipFill>
          <a:blip r:embed="rId15" cstate="print"/>
          <a:stretch>
            <a:fillRect/>
          </a:stretch>
        </p:blipFill>
        <p:spPr>
          <a:xfrm>
            <a:off x="251520" y="116632"/>
            <a:ext cx="1440160" cy="457932"/>
          </a:xfrm>
          <a:prstGeom prst="rect">
            <a:avLst/>
          </a:prstGeom>
        </p:spPr>
      </p:pic>
      <p:sp>
        <p:nvSpPr>
          <p:cNvPr id="11" name="Rectangle 10"/>
          <p:cNvSpPr/>
          <p:nvPr/>
        </p:nvSpPr>
        <p:spPr>
          <a:xfrm>
            <a:off x="179512" y="6351131"/>
            <a:ext cx="1620957" cy="369332"/>
          </a:xfrm>
          <a:prstGeom prst="rect">
            <a:avLst/>
          </a:prstGeom>
        </p:spPr>
        <p:txBody>
          <a:bodyPr wrap="none">
            <a:spAutoFit/>
          </a:bodyPr>
          <a:lstStyle/>
          <a:p>
            <a:r>
              <a:rPr lang="fr-CH" sz="900" b="1" i="0" cap="all" baseline="0" dirty="0" smtClean="0">
                <a:solidFill>
                  <a:schemeClr val="bg1">
                    <a:lumMod val="50000"/>
                  </a:schemeClr>
                </a:solidFill>
              </a:rPr>
              <a:t>Pouvoir judiciaire</a:t>
            </a:r>
          </a:p>
          <a:p>
            <a:endParaRPr lang="fr-CH" sz="900" b="1" i="0" cap="all" baseline="0" dirty="0">
              <a:solidFill>
                <a:schemeClr val="bg1">
                  <a:lumMod val="50000"/>
                </a:scheme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hf hdr="0" dt="0"/>
  <p:txStyles>
    <p:titleStyle>
      <a:lvl1pPr algn="ctr" defTabSz="914400" rtl="0" eaLnBrk="1" latinLnBrk="0" hangingPunct="1">
        <a:spcBef>
          <a:spcPct val="0"/>
        </a:spcBef>
        <a:buNone/>
        <a:defRPr sz="3200" b="1"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412777"/>
            <a:ext cx="7772400" cy="2016223"/>
          </a:xfrm>
        </p:spPr>
        <p:txBody>
          <a:bodyPr>
            <a:normAutofit/>
          </a:bodyPr>
          <a:lstStyle/>
          <a:p>
            <a:pPr algn="ctr"/>
            <a:r>
              <a:rPr lang="fr-CH" sz="4800" dirty="0">
                <a:solidFill>
                  <a:schemeClr val="accent1"/>
                </a:solidFill>
              </a:rPr>
              <a:t>S</a:t>
            </a:r>
            <a:r>
              <a:rPr lang="fr-CH" sz="4800" dirty="0" smtClean="0">
                <a:solidFill>
                  <a:schemeClr val="accent1"/>
                </a:solidFill>
              </a:rPr>
              <a:t>éance </a:t>
            </a:r>
            <a:r>
              <a:rPr lang="fr-CH" sz="4800" dirty="0">
                <a:solidFill>
                  <a:schemeClr val="accent1"/>
                </a:solidFill>
              </a:rPr>
              <a:t>d’information aux curateurs privés </a:t>
            </a:r>
            <a:endParaRPr lang="fr-CH" sz="4800" dirty="0">
              <a:solidFill>
                <a:schemeClr val="accent1"/>
              </a:solidFill>
              <a:effectLst>
                <a:outerShdw blurRad="38100" dist="38100" dir="2700000" algn="tl">
                  <a:srgbClr val="000000">
                    <a:alpha val="43137"/>
                  </a:srgbClr>
                </a:outerShdw>
              </a:effectLst>
            </a:endParaRPr>
          </a:p>
        </p:txBody>
      </p:sp>
      <p:sp>
        <p:nvSpPr>
          <p:cNvPr id="3" name="Sous-titre 2"/>
          <p:cNvSpPr>
            <a:spLocks noGrp="1"/>
          </p:cNvSpPr>
          <p:nvPr>
            <p:ph type="subTitle" idx="1"/>
          </p:nvPr>
        </p:nvSpPr>
        <p:spPr>
          <a:xfrm>
            <a:off x="755576" y="4437112"/>
            <a:ext cx="7704856" cy="888504"/>
          </a:xfrm>
        </p:spPr>
        <p:txBody>
          <a:bodyPr>
            <a:normAutofit fontScale="70000" lnSpcReduction="20000"/>
          </a:bodyPr>
          <a:lstStyle/>
          <a:p>
            <a:endParaRPr lang="fr-CH" sz="2000" dirty="0" smtClean="0">
              <a:solidFill>
                <a:schemeClr val="tx1"/>
              </a:solidFill>
            </a:endParaRPr>
          </a:p>
          <a:p>
            <a:pPr algn="ctr"/>
            <a:r>
              <a:rPr lang="fr-CH" dirty="0" smtClean="0">
                <a:solidFill>
                  <a:schemeClr val="tx1"/>
                </a:solidFill>
              </a:rPr>
              <a:t>21 septembre 2017 à 18h30</a:t>
            </a:r>
          </a:p>
          <a:p>
            <a:pPr algn="ctr"/>
            <a:r>
              <a:rPr lang="fr-CH" dirty="0" smtClean="0">
                <a:solidFill>
                  <a:schemeClr val="tx1"/>
                </a:solidFill>
              </a:rPr>
              <a:t>Aula de la faculté de droit</a:t>
            </a:r>
          </a:p>
          <a:p>
            <a:endParaRPr lang="fr-CH" sz="2000" dirty="0" smtClean="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a:t>
            </a:fld>
            <a:endParaRPr lang="fr-CH" dirty="0"/>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836712"/>
            <a:ext cx="8784976" cy="720080"/>
          </a:xfrm>
        </p:spPr>
        <p:txBody>
          <a:bodyPr>
            <a:normAutofit/>
          </a:bodyPr>
          <a:lstStyle/>
          <a:p>
            <a:r>
              <a:rPr lang="fr-CH" dirty="0" smtClean="0">
                <a:solidFill>
                  <a:schemeClr val="accent1"/>
                </a:solidFill>
              </a:rPr>
              <a:t>Encadrement personnel sans gestion</a:t>
            </a:r>
            <a:endParaRPr lang="fr-CH" dirty="0">
              <a:solidFill>
                <a:schemeClr val="accent1"/>
              </a:solidFill>
            </a:endParaRPr>
          </a:p>
        </p:txBody>
      </p:sp>
      <p:sp>
        <p:nvSpPr>
          <p:cNvPr id="3" name="Espace réservé du contenu 2"/>
          <p:cNvSpPr>
            <a:spLocks noGrp="1"/>
          </p:cNvSpPr>
          <p:nvPr>
            <p:ph idx="1"/>
          </p:nvPr>
        </p:nvSpPr>
        <p:spPr/>
        <p:txBody>
          <a:bodyPr>
            <a:normAutofit fontScale="92500" lnSpcReduction="10000"/>
          </a:bodyPr>
          <a:lstStyle/>
          <a:p>
            <a:r>
              <a:rPr lang="fr-CH" dirty="0"/>
              <a:t>L'encadrement personnel sans gestion comprend l'intervention du curateur dans la sphère personnelle, relative principalement à la santé, à la famille, ainsi qu'aux liens sociaux. </a:t>
            </a:r>
            <a:endParaRPr lang="fr-CH" dirty="0" smtClean="0"/>
          </a:p>
          <a:p>
            <a:r>
              <a:rPr lang="fr-CH" dirty="0" smtClean="0"/>
              <a:t>La </a:t>
            </a:r>
            <a:r>
              <a:rPr lang="fr-CH" dirty="0"/>
              <a:t>curatrice ou le curateur peut également collaborer avec la famille, les proches, ainsi que tous les partenaires professionnels concernés. </a:t>
            </a:r>
            <a:endParaRPr lang="fr-CH" dirty="0" smtClean="0"/>
          </a:p>
          <a:p>
            <a:r>
              <a:rPr lang="fr-CH" dirty="0" smtClean="0"/>
              <a:t>Elle ou il </a:t>
            </a:r>
            <a:r>
              <a:rPr lang="fr-CH" dirty="0"/>
              <a:t>n'assume toutefois </a:t>
            </a:r>
            <a:r>
              <a:rPr lang="fr-CH" b="1" dirty="0"/>
              <a:t>pas de tâche de gestion administrative ou financière particulière</a:t>
            </a:r>
            <a:r>
              <a:rPr lang="fr-CH" dirty="0"/>
              <a:t>. </a:t>
            </a:r>
            <a:endParaRPr lang="fr-CH" dirty="0" smtClean="0">
              <a:sym typeface="Wingdings" panose="05000000000000000000" pitchFamily="2" charset="2"/>
            </a:endParaRPr>
          </a:p>
          <a:p>
            <a:r>
              <a:rPr lang="fr-CH" dirty="0" smtClean="0"/>
              <a:t>Cette </a:t>
            </a:r>
            <a:r>
              <a:rPr lang="fr-CH" dirty="0"/>
              <a:t>mesure correspond à une curatelle d’accompagnement.</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10</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631900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340768"/>
            <a:ext cx="8784976" cy="216024"/>
          </a:xfrm>
        </p:spPr>
        <p:txBody>
          <a:bodyPr>
            <a:normAutofit fontScale="90000"/>
          </a:bodyPr>
          <a:lstStyle/>
          <a:p>
            <a:r>
              <a:rPr lang="fr-CH" dirty="0">
                <a:solidFill>
                  <a:schemeClr val="accent1"/>
                </a:solidFill>
              </a:rPr>
              <a:t>Gestion administrative ou financière</a:t>
            </a:r>
            <a:br>
              <a:rPr lang="fr-CH" dirty="0">
                <a:solidFill>
                  <a:schemeClr val="accent1"/>
                </a:solidFill>
              </a:rPr>
            </a:br>
            <a:endParaRPr lang="fr-CH" dirty="0">
              <a:solidFill>
                <a:schemeClr val="accent1"/>
              </a:solidFill>
            </a:endParaRPr>
          </a:p>
        </p:txBody>
      </p:sp>
      <p:sp>
        <p:nvSpPr>
          <p:cNvPr id="3" name="Espace réservé du contenu 2"/>
          <p:cNvSpPr>
            <a:spLocks noGrp="1"/>
          </p:cNvSpPr>
          <p:nvPr>
            <p:ph idx="1"/>
          </p:nvPr>
        </p:nvSpPr>
        <p:spPr/>
        <p:txBody>
          <a:bodyPr>
            <a:normAutofit fontScale="92500" lnSpcReduction="10000"/>
          </a:bodyPr>
          <a:lstStyle/>
          <a:p>
            <a:r>
              <a:rPr lang="fr-CH" dirty="0"/>
              <a:t>Il s'agit d'une </a:t>
            </a:r>
            <a:r>
              <a:rPr lang="fr-CH" b="1" dirty="0"/>
              <a:t>gestion administrative ou financière </a:t>
            </a:r>
            <a:r>
              <a:rPr lang="fr-CH" dirty="0"/>
              <a:t>destinée à des personnes en perte de compétences, vivant à domicile ou en institution, ne présentant </a:t>
            </a:r>
            <a:r>
              <a:rPr lang="fr-CH" b="1" dirty="0"/>
              <a:t>pas de problème particulier de comportement</a:t>
            </a:r>
            <a:r>
              <a:rPr lang="fr-CH" dirty="0"/>
              <a:t>. </a:t>
            </a:r>
            <a:endParaRPr lang="fr-CH" dirty="0" smtClean="0"/>
          </a:p>
          <a:p>
            <a:r>
              <a:rPr lang="fr-CH" dirty="0" smtClean="0"/>
              <a:t>Pour </a:t>
            </a:r>
            <a:r>
              <a:rPr lang="fr-CH" dirty="0"/>
              <a:t>cette catégorie, l'activité du curateur n'est pas fondée sur un investissement relationnel important, les besoins relatifs à l’assistance personnelle sont assumés par l'entourage familial et les proches, voire l’institution. </a:t>
            </a:r>
          </a:p>
          <a:p>
            <a:r>
              <a:rPr lang="fr-CH" dirty="0" smtClean="0"/>
              <a:t>Cette </a:t>
            </a:r>
            <a:r>
              <a:rPr lang="fr-CH" dirty="0"/>
              <a:t>mesure correspond à une curatelle de gestion ou de représentation « légère </a:t>
            </a:r>
            <a:r>
              <a:rPr lang="fr-CH" dirty="0" smtClean="0"/>
              <a:t>».</a:t>
            </a:r>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11</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520775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96752"/>
            <a:ext cx="8784976" cy="936104"/>
          </a:xfrm>
        </p:spPr>
        <p:txBody>
          <a:bodyPr>
            <a:normAutofit fontScale="90000"/>
          </a:bodyPr>
          <a:lstStyle/>
          <a:p>
            <a:r>
              <a:rPr lang="fr-FR" dirty="0">
                <a:solidFill>
                  <a:srgbClr val="0070C0"/>
                </a:solidFill>
              </a:rPr>
              <a:t>Encadrement personnel avec gestion administrative ou financière </a:t>
            </a:r>
            <a:r>
              <a:rPr lang="fr-CH" dirty="0">
                <a:solidFill>
                  <a:srgbClr val="0070C0"/>
                </a:solidFill>
              </a:rPr>
              <a:t/>
            </a:r>
            <a:br>
              <a:rPr lang="fr-CH" dirty="0">
                <a:solidFill>
                  <a:srgbClr val="0070C0"/>
                </a:solidFill>
              </a:rPr>
            </a:br>
            <a:endParaRPr lang="fr-CH" dirty="0">
              <a:solidFill>
                <a:srgbClr val="0070C0"/>
              </a:solidFill>
            </a:endParaRPr>
          </a:p>
        </p:txBody>
      </p:sp>
      <p:sp>
        <p:nvSpPr>
          <p:cNvPr id="3" name="Espace réservé du contenu 2"/>
          <p:cNvSpPr>
            <a:spLocks noGrp="1"/>
          </p:cNvSpPr>
          <p:nvPr>
            <p:ph idx="1"/>
          </p:nvPr>
        </p:nvSpPr>
        <p:spPr>
          <a:xfrm>
            <a:off x="179512" y="2132856"/>
            <a:ext cx="8784976" cy="4176464"/>
          </a:xfrm>
        </p:spPr>
        <p:txBody>
          <a:bodyPr>
            <a:normAutofit fontScale="92500" lnSpcReduction="20000"/>
          </a:bodyPr>
          <a:lstStyle/>
          <a:p>
            <a:r>
              <a:rPr lang="fr-FR" dirty="0"/>
              <a:t>Il s’agit d’une </a:t>
            </a:r>
            <a:r>
              <a:rPr lang="fr-FR" b="1" dirty="0"/>
              <a:t>gestion financière ou d’une représentation</a:t>
            </a:r>
            <a:r>
              <a:rPr lang="fr-FR" dirty="0"/>
              <a:t> dans le cadre de laquelle le curateur doit également fournir </a:t>
            </a:r>
            <a:r>
              <a:rPr lang="fr-FR" b="1" dirty="0"/>
              <a:t>une assistance personnelle</a:t>
            </a:r>
            <a:r>
              <a:rPr lang="fr-FR" dirty="0"/>
              <a:t> à la personne concernée. L’assistance personnelle peut porter sur la santé ou les liens </a:t>
            </a:r>
            <a:r>
              <a:rPr lang="fr-FR" dirty="0" smtClean="0"/>
              <a:t>sociaux.</a:t>
            </a:r>
          </a:p>
          <a:p>
            <a:r>
              <a:rPr lang="fr-FR" dirty="0" smtClean="0"/>
              <a:t>Le </a:t>
            </a:r>
            <a:r>
              <a:rPr lang="fr-FR" dirty="0"/>
              <a:t>curateur collabore avec le réseau de la personne concernée, ainsi qu’avec les partenaires sociaux ou privés (banques et assurances notamment). </a:t>
            </a:r>
            <a:endParaRPr lang="fr-FR" dirty="0" smtClean="0"/>
          </a:p>
          <a:p>
            <a:r>
              <a:rPr lang="fr-FR" dirty="0" smtClean="0"/>
              <a:t>La </a:t>
            </a:r>
            <a:r>
              <a:rPr lang="fr-FR" dirty="0"/>
              <a:t>mesure correspond à une curatelle de gestion et/ou de représentation « normale ». </a:t>
            </a:r>
            <a:endParaRPr lang="fr-CH" dirty="0"/>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12</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140129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412776"/>
            <a:ext cx="8784976" cy="432048"/>
          </a:xfrm>
        </p:spPr>
        <p:txBody>
          <a:bodyPr>
            <a:normAutofit fontScale="90000"/>
          </a:bodyPr>
          <a:lstStyle/>
          <a:p>
            <a:r>
              <a:rPr lang="fr-FR" dirty="0">
                <a:solidFill>
                  <a:schemeClr val="accent1"/>
                </a:solidFill>
              </a:rPr>
              <a:t>L’encadrement personnel important avec gestion financière ou administrative</a:t>
            </a:r>
            <a:r>
              <a:rPr lang="fr-CH" dirty="0"/>
              <a:t/>
            </a:r>
            <a:br>
              <a:rPr lang="fr-CH" dirty="0"/>
            </a:br>
            <a:endParaRPr lang="fr-CH" dirty="0"/>
          </a:p>
        </p:txBody>
      </p:sp>
      <p:sp>
        <p:nvSpPr>
          <p:cNvPr id="3" name="Espace réservé du contenu 2"/>
          <p:cNvSpPr>
            <a:spLocks noGrp="1"/>
          </p:cNvSpPr>
          <p:nvPr>
            <p:ph idx="1"/>
          </p:nvPr>
        </p:nvSpPr>
        <p:spPr>
          <a:xfrm>
            <a:off x="179512" y="2204864"/>
            <a:ext cx="8784976" cy="4104456"/>
          </a:xfrm>
        </p:spPr>
        <p:txBody>
          <a:bodyPr>
            <a:normAutofit fontScale="70000" lnSpcReduction="20000"/>
          </a:bodyPr>
          <a:lstStyle/>
          <a:p>
            <a:r>
              <a:rPr lang="fr-CH" dirty="0"/>
              <a:t>Il s'agit de la représentation couvrant tous </a:t>
            </a:r>
            <a:r>
              <a:rPr lang="fr-CH" b="1" dirty="0"/>
              <a:t>les domaines de l'assistance personnelle</a:t>
            </a:r>
            <a:r>
              <a:rPr lang="fr-CH" dirty="0"/>
              <a:t>, de </a:t>
            </a:r>
            <a:r>
              <a:rPr lang="fr-CH" b="1" dirty="0"/>
              <a:t>la gestion du patrimoine et des rapports juridiques avec les tiers</a:t>
            </a:r>
            <a:r>
              <a:rPr lang="fr-CH" dirty="0" smtClean="0"/>
              <a:t>.</a:t>
            </a:r>
          </a:p>
          <a:p>
            <a:pPr marL="0" indent="0">
              <a:buNone/>
            </a:pPr>
            <a:r>
              <a:rPr lang="fr-CH" dirty="0" smtClean="0"/>
              <a:t> </a:t>
            </a:r>
          </a:p>
          <a:p>
            <a:r>
              <a:rPr lang="fr-CH" dirty="0" smtClean="0"/>
              <a:t>La </a:t>
            </a:r>
            <a:r>
              <a:rPr lang="fr-CH" dirty="0"/>
              <a:t>notion d'importance est par exemple liée à la recherche et au maintien d'un lieu de vie, à la mise en place et au suivi d'une prise en charge thérapeutique, à des démarches intenses et/ou régulières d'insertion sociale et/ou professionnelle, au besoin d'accompagnement social récurrent et important, à la mise en place et au pilotage d'un réseau et/ou encore à l'incapacité de discernement de la personne concernée</a:t>
            </a:r>
            <a:r>
              <a:rPr lang="fr-CH" dirty="0" smtClean="0"/>
              <a:t>.</a:t>
            </a:r>
          </a:p>
          <a:p>
            <a:pPr marL="0" indent="0">
              <a:buNone/>
            </a:pPr>
            <a:endParaRPr lang="fr-CH" dirty="0" smtClean="0"/>
          </a:p>
          <a:p>
            <a:r>
              <a:rPr lang="fr-CH" dirty="0" smtClean="0"/>
              <a:t>La </a:t>
            </a:r>
            <a:r>
              <a:rPr lang="fr-CH" dirty="0"/>
              <a:t>mesure correspond à une curatelle de portée générale ou une curatelle de gestion et de représentation « lourde ». </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13</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065315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83660"/>
            <a:ext cx="8784976" cy="573132"/>
          </a:xfrm>
        </p:spPr>
        <p:txBody>
          <a:bodyPr>
            <a:normAutofit fontScale="90000"/>
          </a:bodyPr>
          <a:lstStyle/>
          <a:p>
            <a:r>
              <a:rPr lang="fr-FR" dirty="0">
                <a:solidFill>
                  <a:srgbClr val="0070C0"/>
                </a:solidFill>
              </a:rPr>
              <a:t>Eventuelle majoration</a:t>
            </a:r>
            <a:r>
              <a:rPr lang="fr-CH" dirty="0"/>
              <a:t/>
            </a:r>
            <a:br>
              <a:rPr lang="fr-CH" dirty="0"/>
            </a:br>
            <a:endParaRPr lang="fr-CH"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dirty="0" smtClean="0">
                <a:sym typeface="Wingdings" panose="05000000000000000000" pitchFamily="2" charset="2"/>
              </a:rPr>
              <a:t></a:t>
            </a:r>
            <a:r>
              <a:rPr lang="fr-FR" dirty="0" smtClean="0"/>
              <a:t>La </a:t>
            </a:r>
            <a:r>
              <a:rPr lang="fr-FR" dirty="0"/>
              <a:t>loi prévoit une </a:t>
            </a:r>
            <a:r>
              <a:rPr lang="fr-FR" b="1" dirty="0"/>
              <a:t>majoration de 30% de la rémunération du curateur</a:t>
            </a:r>
            <a:r>
              <a:rPr lang="fr-FR" dirty="0"/>
              <a:t> lorsque celui-ci </a:t>
            </a:r>
            <a:r>
              <a:rPr lang="fr-CH" dirty="0"/>
              <a:t>est confronté à des tâches qui relèvent de son mandat et de la catégorie à laquelle il appartient, mais dont l'ampleur ou la fréquence rendrait le montant maximum de la fourchette applicable insuffisant au regard de l'activité effectivement déployée de manière justifiée, au point de heurter le sentiment d'équité et l'égalité de traitement. </a:t>
            </a:r>
            <a:endParaRPr lang="fr-CH" dirty="0" smtClean="0"/>
          </a:p>
          <a:p>
            <a:pPr marL="0" indent="0">
              <a:buNone/>
            </a:pPr>
            <a:endParaRPr lang="fr-CH" dirty="0"/>
          </a:p>
          <a:p>
            <a:pPr marL="0" indent="0">
              <a:buNone/>
            </a:pPr>
            <a:r>
              <a:rPr lang="fr-CH" dirty="0" smtClean="0">
                <a:sym typeface="Wingdings" panose="05000000000000000000" pitchFamily="2" charset="2"/>
              </a:rPr>
              <a:t></a:t>
            </a:r>
            <a:r>
              <a:rPr lang="fr-CH" dirty="0" smtClean="0"/>
              <a:t>Cette </a:t>
            </a:r>
            <a:r>
              <a:rPr lang="fr-CH" dirty="0"/>
              <a:t>distorsion autorise l'APEA à majorer de 30% au maximum la rémunération de la curatrice ou du curateur sur </a:t>
            </a:r>
            <a:r>
              <a:rPr lang="fr-CH" b="1" dirty="0"/>
              <a:t>leur demande expresse et motivée</a:t>
            </a:r>
            <a:r>
              <a:rPr lang="fr-CH" dirty="0"/>
              <a:t>.</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14</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1159812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24744"/>
            <a:ext cx="8784976" cy="1512168"/>
          </a:xfrm>
        </p:spPr>
        <p:txBody>
          <a:bodyPr>
            <a:normAutofit fontScale="90000"/>
          </a:bodyPr>
          <a:lstStyle/>
          <a:p>
            <a:r>
              <a:rPr lang="fr-FR" dirty="0">
                <a:solidFill>
                  <a:srgbClr val="0070C0"/>
                </a:solidFill>
              </a:rPr>
              <a:t>Rémunération des curateurs privés avec des compétences professionnelles spécifiques</a:t>
            </a:r>
            <a:r>
              <a:rPr lang="fr-CH" dirty="0">
                <a:solidFill>
                  <a:srgbClr val="0070C0"/>
                </a:solidFill>
              </a:rPr>
              <a:t/>
            </a:r>
            <a:br>
              <a:rPr lang="fr-CH" dirty="0">
                <a:solidFill>
                  <a:srgbClr val="0070C0"/>
                </a:solidFill>
              </a:rPr>
            </a:br>
            <a:endParaRPr lang="fr-CH" dirty="0">
              <a:solidFill>
                <a:srgbClr val="0070C0"/>
              </a:solidFill>
            </a:endParaRPr>
          </a:p>
        </p:txBody>
      </p:sp>
      <p:sp>
        <p:nvSpPr>
          <p:cNvPr id="3" name="Espace réservé du contenu 2"/>
          <p:cNvSpPr>
            <a:spLocks noGrp="1"/>
          </p:cNvSpPr>
          <p:nvPr>
            <p:ph idx="1"/>
          </p:nvPr>
        </p:nvSpPr>
        <p:spPr>
          <a:xfrm>
            <a:off x="179512" y="2636912"/>
            <a:ext cx="8784976" cy="3672408"/>
          </a:xfrm>
        </p:spPr>
        <p:txBody>
          <a:bodyPr>
            <a:normAutofit lnSpcReduction="10000"/>
          </a:bodyPr>
          <a:lstStyle/>
          <a:p>
            <a:r>
              <a:rPr lang="fr-FR" dirty="0"/>
              <a:t>Les curateurs-avocats recevront, pour leur activité d’avocat, une rémunération horaire de CHF 180.00</a:t>
            </a:r>
            <a:r>
              <a:rPr lang="fr-FR" dirty="0" smtClean="0"/>
              <a:t>.</a:t>
            </a:r>
          </a:p>
          <a:p>
            <a:pPr marL="0" indent="0">
              <a:buNone/>
            </a:pPr>
            <a:endParaRPr lang="fr-CH" dirty="0"/>
          </a:p>
          <a:p>
            <a:r>
              <a:rPr lang="fr-FR" dirty="0"/>
              <a:t>Les autres curateurs privés avec des compétences professionnelles spécifiques seront rémunérés selon le tarif horaire le plus bas applicable à leur branche.</a:t>
            </a:r>
            <a:endParaRPr lang="fr-CH" dirty="0"/>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15</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2177328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solidFill>
                  <a:srgbClr val="0070C0"/>
                </a:solidFill>
              </a:rPr>
              <a:t>Rôle de l’APEA</a:t>
            </a:r>
            <a:endParaRPr lang="fr-CH" dirty="0">
              <a:solidFill>
                <a:srgbClr val="0070C0"/>
              </a:solidFill>
            </a:endParaRPr>
          </a:p>
        </p:txBody>
      </p:sp>
      <p:sp>
        <p:nvSpPr>
          <p:cNvPr id="3" name="Espace réservé du contenu 2"/>
          <p:cNvSpPr>
            <a:spLocks noGrp="1"/>
          </p:cNvSpPr>
          <p:nvPr>
            <p:ph idx="1"/>
          </p:nvPr>
        </p:nvSpPr>
        <p:spPr>
          <a:xfrm>
            <a:off x="179512" y="1844824"/>
            <a:ext cx="8784976" cy="4464496"/>
          </a:xfrm>
        </p:spPr>
        <p:txBody>
          <a:bodyPr>
            <a:normAutofit fontScale="77500" lnSpcReduction="20000"/>
          </a:bodyPr>
          <a:lstStyle/>
          <a:p>
            <a:r>
              <a:rPr lang="fr-FR" dirty="0"/>
              <a:t>Selon le message, l’APEA doit indiquer dans la décision d’institution de la mesure le type de rémunération auquel elle donne droit (rapport, ch. 4.2, p. 5). </a:t>
            </a:r>
            <a:endParaRPr lang="fr-FR" dirty="0" smtClean="0"/>
          </a:p>
          <a:p>
            <a:pPr marL="0" indent="0">
              <a:buNone/>
            </a:pPr>
            <a:endParaRPr lang="fr-CH" dirty="0"/>
          </a:p>
          <a:p>
            <a:r>
              <a:rPr lang="fr-FR" dirty="0"/>
              <a:t>L’APEA instituera ainsi par exemple une curatelle de gestion et de représentation et devra indiquer s’il s’agit d’une gestion </a:t>
            </a:r>
            <a:r>
              <a:rPr lang="fr-FR" dirty="0" smtClean="0"/>
              <a:t>financière et </a:t>
            </a:r>
            <a:r>
              <a:rPr lang="fr-FR" dirty="0"/>
              <a:t>administrative simple, ou d’un encadrement personnel, important ou pas, avec gestion administrative ou financière </a:t>
            </a:r>
            <a:r>
              <a:rPr lang="fr-FR" dirty="0" smtClean="0"/>
              <a:t>importante. </a:t>
            </a:r>
          </a:p>
          <a:p>
            <a:pPr marL="0" indent="0">
              <a:buNone/>
            </a:pPr>
            <a:endParaRPr lang="fr-CH" dirty="0"/>
          </a:p>
          <a:p>
            <a:r>
              <a:rPr lang="fr-FR" dirty="0"/>
              <a:t>Si en cours de mandat le curateur s’aperçoit que le type de rémunération n’est pas adapté, il doit le signaler à l’autorité. L’APEA pourra ainsi en cas de besoin accorder une rémunération adaptée </a:t>
            </a:r>
            <a:r>
              <a:rPr lang="fr-FR" i="1" dirty="0" smtClean="0"/>
              <a:t>pro rata </a:t>
            </a:r>
            <a:r>
              <a:rPr lang="fr-FR" i="1" dirty="0" err="1"/>
              <a:t>temporis</a:t>
            </a:r>
            <a:r>
              <a:rPr lang="fr-FR" dirty="0"/>
              <a:t>.</a:t>
            </a:r>
            <a:endParaRPr lang="fr-CH" dirty="0"/>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16</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5120632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836712"/>
            <a:ext cx="8784976" cy="792088"/>
          </a:xfrm>
        </p:spPr>
        <p:txBody>
          <a:bodyPr/>
          <a:lstStyle/>
          <a:p>
            <a:r>
              <a:rPr lang="fr-CH" dirty="0" smtClean="0">
                <a:solidFill>
                  <a:srgbClr val="0070C0"/>
                </a:solidFill>
              </a:rPr>
              <a:t>Qualité pour recourir du SPAJ</a:t>
            </a:r>
            <a:endParaRPr lang="fr-CH" dirty="0">
              <a:solidFill>
                <a:srgbClr val="0070C0"/>
              </a:solidFill>
            </a:endParaRPr>
          </a:p>
        </p:txBody>
      </p:sp>
      <p:sp>
        <p:nvSpPr>
          <p:cNvPr id="3" name="Espace réservé du contenu 2"/>
          <p:cNvSpPr>
            <a:spLocks noGrp="1"/>
          </p:cNvSpPr>
          <p:nvPr>
            <p:ph idx="1"/>
          </p:nvPr>
        </p:nvSpPr>
        <p:spPr>
          <a:xfrm>
            <a:off x="179512" y="1700808"/>
            <a:ext cx="8784976" cy="4608512"/>
          </a:xfrm>
        </p:spPr>
        <p:txBody>
          <a:bodyPr>
            <a:normAutofit fontScale="77500" lnSpcReduction="20000"/>
          </a:bodyPr>
          <a:lstStyle/>
          <a:p>
            <a:r>
              <a:rPr lang="fr-CH" dirty="0"/>
              <a:t>L’APEA doit préciser dans sa décision si la rémunération du curateur échoit à la personne concernée ou à l’Etat. Elle doit communiquer au SPAJ les motifs de sa décision. </a:t>
            </a:r>
            <a:endParaRPr lang="fr-CH" dirty="0" smtClean="0"/>
          </a:p>
          <a:p>
            <a:pPr marL="0" indent="0">
              <a:buNone/>
            </a:pPr>
            <a:endParaRPr lang="fr-CH" dirty="0"/>
          </a:p>
          <a:p>
            <a:r>
              <a:rPr lang="fr-CH" dirty="0"/>
              <a:t>Le SPAJ a qualité pour </a:t>
            </a:r>
            <a:r>
              <a:rPr lang="fr-CH" dirty="0" smtClean="0"/>
              <a:t>recourir sur deux objets:                      1) </a:t>
            </a:r>
            <a:r>
              <a:rPr lang="fr-CH" b="1" dirty="0" smtClean="0"/>
              <a:t>l’indigence</a:t>
            </a:r>
            <a:r>
              <a:rPr lang="fr-CH" dirty="0" smtClean="0"/>
              <a:t> de la personne concernée, soit le </a:t>
            </a:r>
            <a:r>
              <a:rPr lang="fr-CH" dirty="0"/>
              <a:t>fait que la rémunération </a:t>
            </a:r>
            <a:r>
              <a:rPr lang="fr-CH" dirty="0" smtClean="0"/>
              <a:t>du curateur échoie à l’Etat                             2) </a:t>
            </a:r>
            <a:r>
              <a:rPr lang="fr-CH" b="1" dirty="0" smtClean="0"/>
              <a:t>le </a:t>
            </a:r>
            <a:r>
              <a:rPr lang="fr-CH" b="1" dirty="0"/>
              <a:t>montant </a:t>
            </a:r>
            <a:r>
              <a:rPr lang="fr-CH" dirty="0"/>
              <a:t>de la </a:t>
            </a:r>
            <a:r>
              <a:rPr lang="fr-CH" dirty="0" smtClean="0"/>
              <a:t>rémunération du curateur. </a:t>
            </a:r>
          </a:p>
          <a:p>
            <a:endParaRPr lang="fr-CH" dirty="0"/>
          </a:p>
          <a:p>
            <a:r>
              <a:rPr lang="fr-CH" dirty="0"/>
              <a:t>Dans le cadre d’un recours contre une décision fixant la rémunération du curateur, le SPAJ pourrait dès lors tout à fait recourir. L’autorité de recours demanderait alors des observations tant à l’Autorité de protection qu’au curateur et à la personne concernée. </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17</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1704637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836712"/>
            <a:ext cx="8784976" cy="792088"/>
          </a:xfrm>
        </p:spPr>
        <p:txBody>
          <a:bodyPr/>
          <a:lstStyle/>
          <a:p>
            <a:r>
              <a:rPr lang="fr-CH" dirty="0" smtClean="0">
                <a:solidFill>
                  <a:srgbClr val="0070C0"/>
                </a:solidFill>
              </a:rPr>
              <a:t>Exemple</a:t>
            </a:r>
            <a:endParaRPr lang="fr-CH" dirty="0">
              <a:solidFill>
                <a:srgbClr val="0070C0"/>
              </a:solidFill>
            </a:endParaRPr>
          </a:p>
        </p:txBody>
      </p:sp>
      <p:sp>
        <p:nvSpPr>
          <p:cNvPr id="3" name="Espace réservé du contenu 2"/>
          <p:cNvSpPr>
            <a:spLocks noGrp="1"/>
          </p:cNvSpPr>
          <p:nvPr>
            <p:ph idx="1"/>
          </p:nvPr>
        </p:nvSpPr>
        <p:spPr>
          <a:xfrm>
            <a:off x="179512" y="1700808"/>
            <a:ext cx="8784976" cy="4608512"/>
          </a:xfrm>
        </p:spPr>
        <p:txBody>
          <a:bodyPr>
            <a:normAutofit fontScale="92500" lnSpcReduction="10000"/>
          </a:bodyPr>
          <a:lstStyle/>
          <a:p>
            <a:r>
              <a:rPr lang="fr-CH" dirty="0" smtClean="0"/>
              <a:t>M. Dubois assume un mandat de curatelle de gestion et de représentation en faveur de Mme Droz. Les comptes ont été approuvés pour la dernière fois le 26 juin 2016 pour la période du 1</a:t>
            </a:r>
            <a:r>
              <a:rPr lang="fr-CH" baseline="30000" dirty="0" smtClean="0"/>
              <a:t>er</a:t>
            </a:r>
            <a:r>
              <a:rPr lang="fr-CH" dirty="0" smtClean="0"/>
              <a:t> juin 2014 au 31 mai 2016. </a:t>
            </a:r>
          </a:p>
          <a:p>
            <a:r>
              <a:rPr lang="fr-CH" dirty="0" smtClean="0"/>
              <a:t>En mai 2018, l’APEA lui demande ses rapports et comptes, en lui demandant de bien vouloir qualifier son mandat pour la suite.</a:t>
            </a:r>
          </a:p>
          <a:p>
            <a:r>
              <a:rPr lang="fr-CH" dirty="0" smtClean="0"/>
              <a:t>La rémunération de M. Dubois sera fixée selon les principes actuels jusqu’au 31 décembre 2017, puis, en fonction des fourchettes, du </a:t>
            </a:r>
            <a:r>
              <a:rPr lang="fr-CH" smtClean="0"/>
              <a:t>1</a:t>
            </a:r>
            <a:r>
              <a:rPr lang="fr-CH" baseline="30000" smtClean="0"/>
              <a:t>er</a:t>
            </a:r>
            <a:r>
              <a:rPr lang="fr-CH" smtClean="0"/>
              <a:t> janvier 2018 au 31 mai 2018 </a:t>
            </a:r>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18</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461416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700808"/>
            <a:ext cx="8240208" cy="4709120"/>
          </a:xfrm>
        </p:spPr>
        <p:txBody>
          <a:bodyPr/>
          <a:lstStyle/>
          <a:p>
            <a:endParaRPr lang="fr-CH" dirty="0" smtClean="0"/>
          </a:p>
          <a:p>
            <a:pPr marL="914400" lvl="2" indent="0" algn="ctr">
              <a:buNone/>
            </a:pPr>
            <a:r>
              <a:rPr lang="fr-CH" sz="7200" dirty="0" smtClean="0">
                <a:solidFill>
                  <a:srgbClr val="0070C0"/>
                </a:solidFill>
              </a:rPr>
              <a:t>Merci de votre attention!</a:t>
            </a:r>
            <a:endParaRPr lang="fr-CH" sz="7200" dirty="0">
              <a:solidFill>
                <a:srgbClr val="0070C0"/>
              </a:solidFill>
            </a:endParaRPr>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19</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567191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solidFill>
                  <a:schemeClr val="accent1"/>
                </a:solidFill>
                <a:effectLst>
                  <a:outerShdw blurRad="38100" dist="38100" dir="2700000" algn="tl">
                    <a:srgbClr val="000000">
                      <a:alpha val="43137"/>
                    </a:srgbClr>
                  </a:outerShdw>
                </a:effectLst>
              </a:rPr>
              <a:t>Sommaire</a:t>
            </a:r>
            <a:endParaRPr lang="fr-CH" dirty="0">
              <a:solidFill>
                <a:schemeClr val="accent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79512" y="1340768"/>
            <a:ext cx="8784976" cy="4968552"/>
          </a:xfrm>
        </p:spPr>
        <p:txBody>
          <a:bodyPr>
            <a:normAutofit fontScale="62500" lnSpcReduction="20000"/>
          </a:bodyPr>
          <a:lstStyle/>
          <a:p>
            <a:pPr marL="0" indent="0">
              <a:buNone/>
            </a:pPr>
            <a:endParaRPr lang="fr-CH" dirty="0"/>
          </a:p>
          <a:p>
            <a:pPr lvl="0"/>
            <a:r>
              <a:rPr lang="fr-CH" b="1" dirty="0"/>
              <a:t>Introduction</a:t>
            </a:r>
            <a:r>
              <a:rPr lang="fr-CH" dirty="0"/>
              <a:t> (Mme Claire-Lise Mayor Aubert, présidente de l’Autorité de protection de l’enfant et de l’adulte au Tribunal régional des Montagnes et du Val-de-Ruz</a:t>
            </a:r>
            <a:r>
              <a:rPr lang="fr-CH" dirty="0" smtClean="0"/>
              <a:t>)</a:t>
            </a:r>
          </a:p>
          <a:p>
            <a:pPr marL="0" lvl="0" indent="0">
              <a:buNone/>
            </a:pPr>
            <a:endParaRPr lang="fr-CH" dirty="0"/>
          </a:p>
          <a:p>
            <a:pPr lvl="0"/>
            <a:r>
              <a:rPr lang="fr-CH" b="1" dirty="0"/>
              <a:t>Présentation du système actuel </a:t>
            </a:r>
            <a:r>
              <a:rPr lang="fr-CH" dirty="0"/>
              <a:t>(Mme Noémie Helle, présidente de l’Autorité de protection de l’enfant et de l’adulte au Tribunal régional des Montagnes et du </a:t>
            </a:r>
            <a:r>
              <a:rPr lang="fr-CH" dirty="0" smtClean="0"/>
              <a:t>Val-de-Ruz)</a:t>
            </a:r>
            <a:endParaRPr lang="fr-CH" dirty="0"/>
          </a:p>
          <a:p>
            <a:pPr lvl="1"/>
            <a:r>
              <a:rPr lang="fr-CH" dirty="0"/>
              <a:t>Nombre de mesures et répartition des mandats entre curateurs privés et professionnels</a:t>
            </a:r>
          </a:p>
          <a:p>
            <a:pPr lvl="1"/>
            <a:r>
              <a:rPr lang="fr-CH" dirty="0"/>
              <a:t>Critères légaux pour la rémunération des curateurs privés et professionnels</a:t>
            </a:r>
          </a:p>
          <a:p>
            <a:pPr lvl="1"/>
            <a:r>
              <a:rPr lang="fr-CH" dirty="0"/>
              <a:t>Quelques </a:t>
            </a:r>
            <a:r>
              <a:rPr lang="fr-CH" dirty="0" smtClean="0"/>
              <a:t>chiffres</a:t>
            </a:r>
            <a:endParaRPr lang="fr-CH" dirty="0"/>
          </a:p>
          <a:p>
            <a:pPr lvl="0"/>
            <a:r>
              <a:rPr lang="fr-CH" b="1" dirty="0"/>
              <a:t>Futur système de rémunération</a:t>
            </a:r>
          </a:p>
          <a:p>
            <a:pPr lvl="1"/>
            <a:r>
              <a:rPr lang="fr-CH" dirty="0"/>
              <a:t>Volonté du législateur</a:t>
            </a:r>
          </a:p>
          <a:p>
            <a:pPr lvl="1"/>
            <a:r>
              <a:rPr lang="fr-CH" dirty="0"/>
              <a:t>Principes</a:t>
            </a:r>
          </a:p>
          <a:p>
            <a:pPr lvl="1"/>
            <a:r>
              <a:rPr lang="fr-CH" dirty="0"/>
              <a:t>Présentation du système</a:t>
            </a:r>
          </a:p>
          <a:p>
            <a:pPr lvl="1"/>
            <a:r>
              <a:rPr lang="fr-CH" dirty="0"/>
              <a:t>Rôle de l’APEA</a:t>
            </a:r>
          </a:p>
          <a:p>
            <a:pPr lvl="0"/>
            <a:r>
              <a:rPr lang="fr-CH" b="1" dirty="0"/>
              <a:t>Qualité pour recourir du SPAJ</a:t>
            </a:r>
          </a:p>
          <a:p>
            <a:pPr lvl="0"/>
            <a:r>
              <a:rPr lang="fr-CH" b="1" dirty="0" smtClean="0"/>
              <a:t>Exemple</a:t>
            </a:r>
            <a:endParaRPr lang="fr-CH" b="1" dirty="0"/>
          </a:p>
          <a:p>
            <a:pPr lvl="0"/>
            <a:r>
              <a:rPr lang="fr-CH" b="1" dirty="0" smtClean="0"/>
              <a:t>Questions</a:t>
            </a:r>
            <a:endParaRPr lang="fr-CH" b="1"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2</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16632"/>
            <a:ext cx="927735" cy="795020"/>
          </a:xfrm>
          <a:prstGeom prst="rect">
            <a:avLst/>
          </a:prstGeom>
          <a:noFill/>
          <a:ln>
            <a:noFill/>
          </a:ln>
        </p:spPr>
      </p:pic>
    </p:spTree>
    <p:extLst>
      <p:ext uri="{BB962C8B-B14F-4D97-AF65-F5344CB8AC3E}">
        <p14:creationId xmlns:p14="http://schemas.microsoft.com/office/powerpoint/2010/main" val="21282544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76672"/>
            <a:ext cx="8784976" cy="5832648"/>
          </a:xfrm>
        </p:spPr>
        <p:txBody>
          <a:bodyPr/>
          <a:lstStyle/>
          <a:p>
            <a:pPr marL="0" indent="0" algn="ctr">
              <a:buNone/>
            </a:pPr>
            <a:endParaRPr lang="fr-CH" dirty="0" smtClean="0"/>
          </a:p>
          <a:p>
            <a:pPr marL="0" indent="0" algn="ctr">
              <a:buNone/>
            </a:pPr>
            <a:endParaRPr lang="fr-CH" dirty="0"/>
          </a:p>
          <a:p>
            <a:pPr marL="0" indent="0" algn="ctr">
              <a:buNone/>
            </a:pPr>
            <a:endParaRPr lang="fr-CH" dirty="0" smtClean="0"/>
          </a:p>
          <a:p>
            <a:pPr marL="0" indent="0" algn="ctr">
              <a:buNone/>
            </a:pPr>
            <a:r>
              <a:rPr lang="fr-CH" sz="7200" dirty="0" smtClean="0">
                <a:solidFill>
                  <a:srgbClr val="0070C0"/>
                </a:solidFill>
              </a:rPr>
              <a:t>Place à vos</a:t>
            </a:r>
          </a:p>
          <a:p>
            <a:pPr marL="0" indent="0" algn="ctr">
              <a:buNone/>
            </a:pPr>
            <a:r>
              <a:rPr lang="fr-CH" sz="7200" dirty="0">
                <a:solidFill>
                  <a:srgbClr val="0070C0"/>
                </a:solidFill>
              </a:rPr>
              <a:t>q</a:t>
            </a:r>
            <a:r>
              <a:rPr lang="fr-CH" sz="7200" dirty="0" smtClean="0">
                <a:solidFill>
                  <a:srgbClr val="0070C0"/>
                </a:solidFill>
              </a:rPr>
              <a:t>uestions…</a:t>
            </a:r>
            <a:endParaRPr lang="fr-CH" sz="7200" dirty="0">
              <a:solidFill>
                <a:srgbClr val="0070C0"/>
              </a:solidFill>
            </a:endParaRPr>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20</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4238592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692696"/>
            <a:ext cx="8784976" cy="1152128"/>
          </a:xfrm>
        </p:spPr>
        <p:txBody>
          <a:bodyPr>
            <a:normAutofit/>
          </a:bodyPr>
          <a:lstStyle/>
          <a:p>
            <a:r>
              <a:rPr lang="fr-CH" sz="2400" dirty="0">
                <a:solidFill>
                  <a:srgbClr val="0070C0"/>
                </a:solidFill>
              </a:rPr>
              <a:t>Nombre de mesures et répartition des mandats entre curateurs privés et professionnels</a:t>
            </a:r>
            <a:endParaRPr lang="fr-CH" sz="2400" dirty="0">
              <a:solidFill>
                <a:srgbClr val="0070C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79512" y="1844824"/>
            <a:ext cx="8784976" cy="4464496"/>
          </a:xfrm>
        </p:spPr>
        <p:txBody>
          <a:bodyPr>
            <a:normAutofit fontScale="92500" lnSpcReduction="20000"/>
          </a:bodyPr>
          <a:lstStyle/>
          <a:p>
            <a:pPr algn="just"/>
            <a:r>
              <a:rPr lang="fr-CH" dirty="0" smtClean="0"/>
              <a:t>Selon </a:t>
            </a:r>
            <a:r>
              <a:rPr lang="fr-CH" dirty="0"/>
              <a:t>la dernière statistique fédérale, le canton de </a:t>
            </a:r>
            <a:r>
              <a:rPr lang="fr-CH" dirty="0" smtClean="0"/>
              <a:t>NE </a:t>
            </a:r>
            <a:r>
              <a:rPr lang="fr-CH" dirty="0"/>
              <a:t>est l’un des cantons qui compte le plus grand nombre de mesures pour 1000 habitants </a:t>
            </a:r>
            <a:r>
              <a:rPr lang="fr-CH" sz="2600" dirty="0"/>
              <a:t>(18.31 à Neuchâtel, </a:t>
            </a:r>
            <a:r>
              <a:rPr lang="fr-CH" sz="2600" dirty="0" smtClean="0"/>
              <a:t>21.21 au Jura, </a:t>
            </a:r>
            <a:r>
              <a:rPr lang="fr-CH" sz="2600" dirty="0"/>
              <a:t>la moyenne suisse s’établissant à 12.97).</a:t>
            </a:r>
            <a:r>
              <a:rPr lang="fr-CH" dirty="0"/>
              <a:t> </a:t>
            </a:r>
          </a:p>
          <a:p>
            <a:pPr lvl="0"/>
            <a:r>
              <a:rPr lang="fr-CH" dirty="0"/>
              <a:t>Au 30 août 2017, le canton de </a:t>
            </a:r>
            <a:r>
              <a:rPr lang="fr-CH" dirty="0" smtClean="0"/>
              <a:t>NE comptait </a:t>
            </a:r>
            <a:r>
              <a:rPr lang="fr-CH" dirty="0"/>
              <a:t>2'754 mesures concernant des adultes. </a:t>
            </a:r>
          </a:p>
          <a:p>
            <a:r>
              <a:rPr lang="fr-CH" dirty="0"/>
              <a:t>Ces mesures sont assumées : </a:t>
            </a:r>
          </a:p>
          <a:p>
            <a:pPr marL="0" lvl="0" indent="0">
              <a:buNone/>
            </a:pPr>
            <a:r>
              <a:rPr lang="fr-CH" dirty="0" smtClean="0">
                <a:sym typeface="Wingdings" panose="05000000000000000000" pitchFamily="2" charset="2"/>
              </a:rPr>
              <a:t>	</a:t>
            </a:r>
            <a:r>
              <a:rPr lang="fr-CH" dirty="0" smtClean="0"/>
              <a:t>à </a:t>
            </a:r>
            <a:r>
              <a:rPr lang="fr-CH" dirty="0"/>
              <a:t>raison de 54% par 665 </a:t>
            </a:r>
            <a:r>
              <a:rPr lang="fr-CH" dirty="0" smtClean="0"/>
              <a:t>privés</a:t>
            </a:r>
          </a:p>
          <a:p>
            <a:pPr marL="0" lvl="0" indent="0">
              <a:buNone/>
            </a:pPr>
            <a:r>
              <a:rPr lang="fr-CH" dirty="0" smtClean="0">
                <a:sym typeface="Wingdings" panose="05000000000000000000" pitchFamily="2" charset="2"/>
              </a:rPr>
              <a:t>	</a:t>
            </a:r>
            <a:r>
              <a:rPr lang="fr-CH" dirty="0" smtClean="0"/>
              <a:t>à </a:t>
            </a:r>
            <a:r>
              <a:rPr lang="fr-CH" dirty="0"/>
              <a:t>raison de 27 % par 119 </a:t>
            </a:r>
            <a:r>
              <a:rPr lang="fr-CH" dirty="0" smtClean="0"/>
              <a:t>avocats</a:t>
            </a:r>
          </a:p>
          <a:p>
            <a:pPr marL="0" lvl="0" indent="0">
              <a:buNone/>
            </a:pPr>
            <a:r>
              <a:rPr lang="fr-CH" dirty="0"/>
              <a:t>	</a:t>
            </a:r>
            <a:r>
              <a:rPr lang="fr-CH" dirty="0" smtClean="0">
                <a:sym typeface="Wingdings" panose="05000000000000000000" pitchFamily="2" charset="2"/>
              </a:rPr>
              <a:t></a:t>
            </a:r>
            <a:r>
              <a:rPr lang="fr-CH" dirty="0" smtClean="0"/>
              <a:t>à </a:t>
            </a:r>
            <a:r>
              <a:rPr lang="fr-CH" dirty="0"/>
              <a:t>raison de 19% par 27 assistants sociaux </a:t>
            </a:r>
            <a:r>
              <a:rPr lang="fr-CH" dirty="0" smtClean="0"/>
              <a:t>	de l’Office </a:t>
            </a:r>
            <a:r>
              <a:rPr lang="fr-CH" dirty="0"/>
              <a:t>de protection de </a:t>
            </a:r>
            <a:r>
              <a:rPr lang="fr-CH" dirty="0" smtClean="0"/>
              <a:t>l’adulte</a:t>
            </a:r>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3</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16632"/>
            <a:ext cx="927735" cy="795020"/>
          </a:xfrm>
          <a:prstGeom prst="rect">
            <a:avLst/>
          </a:prstGeom>
          <a:noFill/>
          <a:ln>
            <a:noFill/>
          </a:ln>
        </p:spPr>
      </p:pic>
    </p:spTree>
    <p:extLst>
      <p:ext uri="{BB962C8B-B14F-4D97-AF65-F5344CB8AC3E}">
        <p14:creationId xmlns:p14="http://schemas.microsoft.com/office/powerpoint/2010/main" val="2128254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11652"/>
            <a:ext cx="8784976" cy="933172"/>
          </a:xfrm>
        </p:spPr>
        <p:txBody>
          <a:bodyPr>
            <a:normAutofit/>
          </a:bodyPr>
          <a:lstStyle/>
          <a:p>
            <a:r>
              <a:rPr lang="fr-CH" sz="2700" dirty="0">
                <a:solidFill>
                  <a:srgbClr val="0070C0"/>
                </a:solidFill>
              </a:rPr>
              <a:t>Critères légaux pour la rémunération des curateurs privés et </a:t>
            </a:r>
            <a:r>
              <a:rPr lang="fr-CH" sz="2700" dirty="0" smtClean="0">
                <a:solidFill>
                  <a:srgbClr val="0070C0"/>
                </a:solidFill>
              </a:rPr>
              <a:t>professionnels</a:t>
            </a:r>
            <a:endParaRPr lang="fr-CH" dirty="0">
              <a:solidFill>
                <a:srgbClr val="0070C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79512" y="1844824"/>
            <a:ext cx="8784976" cy="4464496"/>
          </a:xfrm>
        </p:spPr>
        <p:txBody>
          <a:bodyPr>
            <a:normAutofit fontScale="70000" lnSpcReduction="20000"/>
          </a:bodyPr>
          <a:lstStyle/>
          <a:p>
            <a:pPr marL="457200" lvl="1" indent="0">
              <a:buNone/>
            </a:pPr>
            <a:endParaRPr lang="fr-CH" sz="2000" b="1" dirty="0" smtClean="0"/>
          </a:p>
          <a:p>
            <a:pPr marL="0" indent="0">
              <a:buNone/>
            </a:pPr>
            <a:r>
              <a:rPr lang="fr-CH" dirty="0"/>
              <a:t>L’art. 404 CC prévoit que : </a:t>
            </a:r>
            <a:endParaRPr lang="fr-CH" dirty="0" smtClean="0"/>
          </a:p>
          <a:p>
            <a:pPr marL="0" indent="0">
              <a:buNone/>
            </a:pPr>
            <a:r>
              <a:rPr lang="fr-CH" dirty="0" smtClean="0"/>
              <a:t>« </a:t>
            </a:r>
            <a:r>
              <a:rPr lang="fr-CH" baseline="30000" dirty="0" smtClean="0"/>
              <a:t>1</a:t>
            </a:r>
            <a:r>
              <a:rPr lang="fr-CH" dirty="0"/>
              <a:t> Le curateur a droit à une </a:t>
            </a:r>
            <a:r>
              <a:rPr lang="fr-CH" b="1" dirty="0"/>
              <a:t>rémunération appropriée</a:t>
            </a:r>
            <a:r>
              <a:rPr lang="fr-CH" dirty="0"/>
              <a:t> et </a:t>
            </a:r>
            <a:r>
              <a:rPr lang="fr-CH" dirty="0" smtClean="0"/>
              <a:t>au </a:t>
            </a:r>
            <a:r>
              <a:rPr lang="fr-CH" b="1" dirty="0"/>
              <a:t>remboursement des frais justifiés</a:t>
            </a:r>
            <a:r>
              <a:rPr lang="fr-CH" dirty="0"/>
              <a:t>; ces sommes sont </a:t>
            </a:r>
            <a:r>
              <a:rPr lang="fr-CH" dirty="0" smtClean="0"/>
              <a:t>prélevées </a:t>
            </a:r>
            <a:r>
              <a:rPr lang="fr-CH" dirty="0"/>
              <a:t>sur les biens de la personne concernée. S'il s'agit </a:t>
            </a:r>
            <a:r>
              <a:rPr lang="fr-CH" dirty="0" smtClean="0"/>
              <a:t>d'un </a:t>
            </a:r>
            <a:r>
              <a:rPr lang="fr-CH" dirty="0"/>
              <a:t>curateur professionnel, elles échoient à son employeur.</a:t>
            </a:r>
          </a:p>
          <a:p>
            <a:pPr marL="0" indent="0">
              <a:buNone/>
            </a:pPr>
            <a:r>
              <a:rPr lang="fr-CH" baseline="30000" dirty="0" smtClean="0"/>
              <a:t>2</a:t>
            </a:r>
            <a:r>
              <a:rPr lang="fr-CH" dirty="0"/>
              <a:t> </a:t>
            </a:r>
            <a:r>
              <a:rPr lang="fr-CH" b="1" dirty="0"/>
              <a:t>L'autorité de protection de l'adulte fixe la </a:t>
            </a:r>
            <a:r>
              <a:rPr lang="fr-CH" b="1" dirty="0" smtClean="0"/>
              <a:t>rémunération</a:t>
            </a:r>
            <a:r>
              <a:rPr lang="fr-CH" dirty="0"/>
              <a:t>. Elle tient compte en particulier de </a:t>
            </a:r>
            <a:r>
              <a:rPr lang="fr-CH" dirty="0" smtClean="0"/>
              <a:t>l'</a:t>
            </a:r>
            <a:r>
              <a:rPr lang="fr-CH" b="1" dirty="0" smtClean="0"/>
              <a:t>étendue</a:t>
            </a:r>
            <a:r>
              <a:rPr lang="fr-CH" dirty="0" smtClean="0"/>
              <a:t> </a:t>
            </a:r>
            <a:r>
              <a:rPr lang="fr-CH" dirty="0"/>
              <a:t>et de la </a:t>
            </a:r>
            <a:r>
              <a:rPr lang="fr-CH" b="1" dirty="0"/>
              <a:t>complexité des tâches</a:t>
            </a:r>
            <a:r>
              <a:rPr lang="fr-CH" dirty="0"/>
              <a:t> confiées au curateur.</a:t>
            </a:r>
          </a:p>
          <a:p>
            <a:pPr marL="0" indent="0">
              <a:buNone/>
            </a:pPr>
            <a:r>
              <a:rPr lang="fr-CH" baseline="30000" dirty="0"/>
              <a:t>3</a:t>
            </a:r>
            <a:r>
              <a:rPr lang="fr-CH" dirty="0"/>
              <a:t> Les cantons édictent les dispositions d'exécution et règlent la rémunération et le remboursement des frais lorsque les sommes afférentes ne peuvent être prélevées sur les biens de la personne concernée </a:t>
            </a:r>
            <a:r>
              <a:rPr lang="fr-CH" dirty="0" smtClean="0"/>
              <a:t>».</a:t>
            </a:r>
          </a:p>
          <a:p>
            <a:pPr marL="0" indent="0">
              <a:buNone/>
            </a:pPr>
            <a:endParaRPr lang="fr-CH" dirty="0"/>
          </a:p>
          <a:p>
            <a:pPr marL="0" indent="0">
              <a:buNone/>
            </a:pPr>
            <a:r>
              <a:rPr lang="fr-CH" b="1" dirty="0" smtClean="0">
                <a:sym typeface="Wingdings" panose="05000000000000000000" pitchFamily="2" charset="2"/>
              </a:rPr>
              <a:t></a:t>
            </a:r>
            <a:r>
              <a:rPr lang="fr-CH" dirty="0" smtClean="0"/>
              <a:t>A </a:t>
            </a:r>
            <a:r>
              <a:rPr lang="fr-CH" dirty="0"/>
              <a:t>Neuchâtel, seul le </a:t>
            </a:r>
            <a:r>
              <a:rPr lang="fr-CH" dirty="0" err="1"/>
              <a:t>Tfrais</a:t>
            </a:r>
            <a:r>
              <a:rPr lang="fr-CH" dirty="0"/>
              <a:t> contient quelques dispositions sur la rémunération des curateurs du SPAJ.</a:t>
            </a:r>
          </a:p>
          <a:p>
            <a:pPr marL="457200" lvl="1" indent="0">
              <a:buNone/>
            </a:pPr>
            <a:endParaRPr lang="fr-CH" sz="2000"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4</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16632"/>
            <a:ext cx="927735" cy="795020"/>
          </a:xfrm>
          <a:prstGeom prst="rect">
            <a:avLst/>
          </a:prstGeom>
          <a:noFill/>
          <a:ln>
            <a:noFill/>
          </a:ln>
        </p:spPr>
      </p:pic>
    </p:spTree>
    <p:extLst>
      <p:ext uri="{BB962C8B-B14F-4D97-AF65-F5344CB8AC3E}">
        <p14:creationId xmlns:p14="http://schemas.microsoft.com/office/powerpoint/2010/main" val="2381503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24743"/>
            <a:ext cx="8784976" cy="576065"/>
          </a:xfrm>
        </p:spPr>
        <p:txBody>
          <a:bodyPr>
            <a:normAutofit fontScale="90000"/>
          </a:bodyPr>
          <a:lstStyle/>
          <a:p>
            <a:r>
              <a:rPr lang="fr-CH" sz="2800" dirty="0">
                <a:solidFill>
                  <a:srgbClr val="0070C0"/>
                </a:solidFill>
              </a:rPr>
              <a:t>Critères légaux pour la rémunération des curateurs privés et professionnels</a:t>
            </a:r>
            <a:endParaRPr lang="fr-CH" sz="2800" dirty="0">
              <a:solidFill>
                <a:schemeClr val="tx2">
                  <a:lumMod val="60000"/>
                  <a:lumOff val="40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79512" y="2060848"/>
            <a:ext cx="8496944" cy="4248472"/>
          </a:xfrm>
        </p:spPr>
        <p:txBody>
          <a:bodyPr>
            <a:normAutofit fontScale="55000" lnSpcReduction="20000"/>
          </a:bodyPr>
          <a:lstStyle/>
          <a:p>
            <a:pPr algn="just"/>
            <a:r>
              <a:rPr lang="fr-CH" dirty="0"/>
              <a:t>La jurisprudence a dressé la liste des éléments principaux permettant de fixer la rémunération: le </a:t>
            </a:r>
            <a:r>
              <a:rPr lang="fr-CH" b="1" dirty="0"/>
              <a:t>genre d'activités effectuées</a:t>
            </a:r>
            <a:r>
              <a:rPr lang="fr-CH" dirty="0"/>
              <a:t>, la </a:t>
            </a:r>
            <a:r>
              <a:rPr lang="fr-CH" b="1" dirty="0"/>
              <a:t>situation économique du pupille</a:t>
            </a:r>
            <a:r>
              <a:rPr lang="fr-CH" dirty="0"/>
              <a:t>, la </a:t>
            </a:r>
            <a:r>
              <a:rPr lang="fr-CH" b="1" dirty="0"/>
              <a:t>charge de travail effective</a:t>
            </a:r>
            <a:r>
              <a:rPr lang="fr-CH" dirty="0"/>
              <a:t> et les </a:t>
            </a:r>
            <a:r>
              <a:rPr lang="fr-CH" b="1" dirty="0"/>
              <a:t>compétences professionnelles spécifiques</a:t>
            </a:r>
            <a:r>
              <a:rPr lang="fr-CH" dirty="0"/>
              <a:t> exigées par le </a:t>
            </a:r>
            <a:r>
              <a:rPr lang="fr-CH" dirty="0" smtClean="0"/>
              <a:t>mandat.</a:t>
            </a:r>
          </a:p>
          <a:p>
            <a:pPr marL="0" indent="0" algn="just">
              <a:buNone/>
            </a:pPr>
            <a:endParaRPr lang="fr-CH" dirty="0"/>
          </a:p>
          <a:p>
            <a:pPr algn="just"/>
            <a:r>
              <a:rPr lang="fr-CH" dirty="0"/>
              <a:t>On </a:t>
            </a:r>
            <a:r>
              <a:rPr lang="fr-CH" b="1" dirty="0"/>
              <a:t>distingue deux types de rémunération</a:t>
            </a:r>
            <a:r>
              <a:rPr lang="fr-CH" dirty="0"/>
              <a:t>, la première qui repose sur un </a:t>
            </a:r>
            <a:r>
              <a:rPr lang="fr-CH" b="1" dirty="0"/>
              <a:t>mode forfaitaire</a:t>
            </a:r>
            <a:r>
              <a:rPr lang="fr-CH" dirty="0"/>
              <a:t> par période de reddition de comptes – qui peut aller de quelques centaines à quelques milliers de francs selon la complexité du mandat et la charge de travail – l'autre fondée sur un </a:t>
            </a:r>
            <a:r>
              <a:rPr lang="fr-CH" b="1" dirty="0"/>
              <a:t>tarif horaire allant de 50 à 100 francs</a:t>
            </a:r>
            <a:r>
              <a:rPr lang="fr-CH" dirty="0"/>
              <a:t> (CMPEA, arrêt du 25 juillet 2016, CMPEA.2016.9, c. 2 in fine</a:t>
            </a:r>
            <a:r>
              <a:rPr lang="fr-CH" dirty="0" smtClean="0"/>
              <a:t>)".</a:t>
            </a:r>
          </a:p>
          <a:p>
            <a:pPr marL="0" indent="0" algn="just">
              <a:buNone/>
            </a:pPr>
            <a:endParaRPr lang="fr-CH" dirty="0"/>
          </a:p>
          <a:p>
            <a:pPr algn="just"/>
            <a:r>
              <a:rPr lang="fr-CH" dirty="0"/>
              <a:t>Pour les avocats, la CMPEA a précisé que l’on pouvait admettre une rémunération horaire de </a:t>
            </a:r>
            <a:r>
              <a:rPr lang="fr-CH" b="1" dirty="0"/>
              <a:t>80 et 100, voire 120 francs</a:t>
            </a:r>
            <a:r>
              <a:rPr lang="fr-CH" dirty="0"/>
              <a:t> (CMPEA, arrêt du 22 mars 2012, CMPEA.2011.52, c. 2a et 2c). </a:t>
            </a:r>
            <a:endParaRPr lang="fr-CH" dirty="0" smtClean="0"/>
          </a:p>
          <a:p>
            <a:pPr marL="0" indent="0" algn="just">
              <a:buNone/>
            </a:pPr>
            <a:endParaRPr lang="fr-CH" dirty="0"/>
          </a:p>
          <a:p>
            <a:pPr algn="just"/>
            <a:r>
              <a:rPr lang="fr-FR" dirty="0"/>
              <a:t>A l’heure actuelle, les APEA fixent la rémunération des curateurs privés et professionnels tous les deux ans au moins. Elles ont établi des directives internes qui fixent la rémunération horaire d’un </a:t>
            </a:r>
            <a:r>
              <a:rPr lang="fr-FR" b="1" dirty="0"/>
              <a:t>curateur privé </a:t>
            </a:r>
            <a:r>
              <a:rPr lang="fr-FR" b="1" dirty="0" smtClean="0"/>
              <a:t>de </a:t>
            </a:r>
            <a:r>
              <a:rPr lang="fr-FR" b="1" dirty="0"/>
              <a:t>CHF 60.00 à CHF 100.00 de l’heure</a:t>
            </a:r>
            <a:r>
              <a:rPr lang="fr-FR" dirty="0"/>
              <a:t>, et celle d’un </a:t>
            </a:r>
            <a:r>
              <a:rPr lang="fr-FR" b="1" dirty="0"/>
              <a:t>curateur privé professionnel </a:t>
            </a:r>
            <a:r>
              <a:rPr lang="fr-FR" b="1" dirty="0" smtClean="0"/>
              <a:t>de </a:t>
            </a:r>
            <a:r>
              <a:rPr lang="fr-FR" b="1" dirty="0"/>
              <a:t>CHF 100.00 à CHF 120.00 de l’heure, voire CHF 180.00</a:t>
            </a:r>
            <a:r>
              <a:rPr lang="fr-FR" dirty="0"/>
              <a:t> lorsqu’il fonctionne comme </a:t>
            </a:r>
            <a:r>
              <a:rPr lang="fr-FR" b="1" dirty="0"/>
              <a:t>avocat</a:t>
            </a:r>
            <a:r>
              <a:rPr lang="fr-FR" dirty="0"/>
              <a:t>. </a:t>
            </a:r>
            <a:endParaRPr lang="fr-CH" dirty="0"/>
          </a:p>
          <a:p>
            <a:pPr marL="457200" lvl="1" indent="0">
              <a:buNone/>
            </a:pPr>
            <a:endParaRPr lang="fr-CH" dirty="0">
              <a:sym typeface="Wingdings" panose="05000000000000000000" pitchFamily="2" charset="2"/>
            </a:endParaRPr>
          </a:p>
          <a:p>
            <a:pPr marL="457200" lvl="1" indent="0">
              <a:buNone/>
            </a:pPr>
            <a:endParaRPr lang="fr-CH" sz="2100" dirty="0">
              <a:sym typeface="Wingdings" panose="05000000000000000000" pitchFamily="2" charset="2"/>
            </a:endParaRPr>
          </a:p>
          <a:p>
            <a:pPr lvl="1">
              <a:buFont typeface="Wingdings" panose="05000000000000000000" pitchFamily="2" charset="2"/>
              <a:buChar char="Ø"/>
            </a:pPr>
            <a:endParaRPr lang="fr-CH" sz="2100" dirty="0" smtClean="0">
              <a:sym typeface="Wingdings" panose="05000000000000000000" pitchFamily="2" charset="2"/>
            </a:endParaRPr>
          </a:p>
          <a:p>
            <a:pPr lvl="1">
              <a:buFont typeface="Wingdings" panose="05000000000000000000" pitchFamily="2" charset="2"/>
              <a:buChar char="Ø"/>
            </a:pPr>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5</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2851919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95618"/>
            <a:ext cx="8784976" cy="817158"/>
          </a:xfrm>
        </p:spPr>
        <p:txBody>
          <a:bodyPr/>
          <a:lstStyle/>
          <a:p>
            <a:r>
              <a:rPr lang="fr-CH" dirty="0" smtClean="0">
                <a:solidFill>
                  <a:schemeClr val="accent1"/>
                </a:solidFill>
              </a:rPr>
              <a:t>Quelques chiffres</a:t>
            </a:r>
            <a:endParaRPr lang="fr-CH" dirty="0">
              <a:solidFill>
                <a:schemeClr val="accent1"/>
              </a:solidFill>
            </a:endParaRPr>
          </a:p>
        </p:txBody>
      </p:sp>
      <p:sp>
        <p:nvSpPr>
          <p:cNvPr id="3" name="Espace réservé du contenu 2"/>
          <p:cNvSpPr>
            <a:spLocks noGrp="1"/>
          </p:cNvSpPr>
          <p:nvPr>
            <p:ph idx="1"/>
          </p:nvPr>
        </p:nvSpPr>
        <p:spPr/>
        <p:txBody>
          <a:bodyPr>
            <a:normAutofit fontScale="92500" lnSpcReduction="20000"/>
          </a:bodyPr>
          <a:lstStyle/>
          <a:p>
            <a:r>
              <a:rPr lang="fr-FR" dirty="0"/>
              <a:t>Selon le rapport du Conseil d’Etat à l’appui du projet de loi portant modification de la loi concernant les autorités de protection de l’adulte et de l’enfant (sic) du 5 décembre 2016, les coûts de la rémunération des curateurs privés échouant à l’Etat sont passés de </a:t>
            </a:r>
            <a:r>
              <a:rPr lang="fr-FR" b="1" dirty="0" smtClean="0"/>
              <a:t>CHF </a:t>
            </a:r>
            <a:r>
              <a:rPr lang="fr-FR" b="1" dirty="0"/>
              <a:t>710'000.00 en 2005</a:t>
            </a:r>
            <a:r>
              <a:rPr lang="fr-FR" dirty="0"/>
              <a:t> à </a:t>
            </a:r>
            <a:r>
              <a:rPr lang="fr-FR" b="1" dirty="0"/>
              <a:t>CHF 2'558'000.00 en 2017</a:t>
            </a:r>
            <a:r>
              <a:rPr lang="fr-FR" dirty="0" smtClean="0"/>
              <a:t>.</a:t>
            </a:r>
          </a:p>
          <a:p>
            <a:pPr marL="0" indent="0">
              <a:buNone/>
            </a:pPr>
            <a:endParaRPr lang="fr-CH" dirty="0"/>
          </a:p>
          <a:p>
            <a:r>
              <a:rPr lang="fr-FR" dirty="0"/>
              <a:t>Ces chiffres sont difficilement exploitables en tant que tels, mais ils démontrent une augmentation substantielle des coûts liés à l’activité de curateur. </a:t>
            </a:r>
            <a:endParaRPr lang="fr-CH" dirty="0"/>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6</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1924117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268760"/>
            <a:ext cx="8784976" cy="288032"/>
          </a:xfrm>
        </p:spPr>
        <p:txBody>
          <a:bodyPr>
            <a:normAutofit fontScale="90000"/>
          </a:bodyPr>
          <a:lstStyle/>
          <a:p>
            <a:r>
              <a:rPr lang="fr-CH" dirty="0">
                <a:solidFill>
                  <a:schemeClr val="accent1"/>
                </a:solidFill>
              </a:rPr>
              <a:t>Futur système de rémunération </a:t>
            </a:r>
            <a:br>
              <a:rPr lang="fr-CH" dirty="0">
                <a:solidFill>
                  <a:schemeClr val="accent1"/>
                </a:solidFill>
              </a:rPr>
            </a:br>
            <a:endParaRPr lang="fr-CH" dirty="0">
              <a:solidFill>
                <a:schemeClr val="accent1"/>
              </a:solidFill>
            </a:endParaRPr>
          </a:p>
        </p:txBody>
      </p:sp>
      <p:sp>
        <p:nvSpPr>
          <p:cNvPr id="3" name="Espace réservé du contenu 2"/>
          <p:cNvSpPr>
            <a:spLocks noGrp="1"/>
          </p:cNvSpPr>
          <p:nvPr>
            <p:ph idx="1"/>
          </p:nvPr>
        </p:nvSpPr>
        <p:spPr/>
        <p:txBody>
          <a:bodyPr>
            <a:normAutofit fontScale="92500"/>
          </a:bodyPr>
          <a:lstStyle/>
          <a:p>
            <a:pPr marL="0" indent="0">
              <a:buNone/>
            </a:pPr>
            <a:r>
              <a:rPr lang="fr-CH" dirty="0" smtClean="0"/>
              <a:t>Volonté </a:t>
            </a:r>
            <a:r>
              <a:rPr lang="fr-CH" dirty="0"/>
              <a:t>du </a:t>
            </a:r>
            <a:r>
              <a:rPr lang="fr-CH" dirty="0" smtClean="0"/>
              <a:t>législateur:</a:t>
            </a:r>
            <a:endParaRPr lang="fr-CH" dirty="0"/>
          </a:p>
          <a:p>
            <a:r>
              <a:rPr lang="fr-CH" b="1" dirty="0" smtClean="0"/>
              <a:t>limiter </a:t>
            </a:r>
            <a:r>
              <a:rPr lang="fr-CH" b="1" dirty="0"/>
              <a:t>les coûts</a:t>
            </a:r>
            <a:r>
              <a:rPr lang="fr-CH" dirty="0"/>
              <a:t> liés à l’exercice de l’activité de </a:t>
            </a:r>
            <a:r>
              <a:rPr lang="fr-CH" dirty="0" smtClean="0"/>
              <a:t>curateur.</a:t>
            </a:r>
          </a:p>
          <a:p>
            <a:r>
              <a:rPr lang="fr-CH" b="1" dirty="0" smtClean="0"/>
              <a:t>assurer l’égalité de traitement entre les curateurs et les personnes concernées</a:t>
            </a:r>
            <a:r>
              <a:rPr lang="fr-CH" dirty="0" smtClean="0"/>
              <a:t>, quel que soit le débiteur de la rémunération du curateur. </a:t>
            </a:r>
          </a:p>
          <a:p>
            <a:r>
              <a:rPr lang="fr-CH" dirty="0" smtClean="0"/>
              <a:t>la </a:t>
            </a:r>
            <a:r>
              <a:rPr lang="fr-CH" dirty="0"/>
              <a:t>loi votée le 26 juin 2017 </a:t>
            </a:r>
            <a:r>
              <a:rPr lang="fr-CH" dirty="0" smtClean="0"/>
              <a:t>règle </a:t>
            </a:r>
            <a:r>
              <a:rPr lang="fr-CH" dirty="0"/>
              <a:t>en outre la question de </a:t>
            </a:r>
            <a:r>
              <a:rPr lang="fr-CH" b="1" dirty="0"/>
              <a:t>la « remboursabilité » de la rémunération</a:t>
            </a:r>
            <a:r>
              <a:rPr lang="fr-CH" dirty="0"/>
              <a:t> avancée par l’Etat. Elle instaure une certaine prévisibilité de la rémunération. </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7</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2202326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86150"/>
            <a:ext cx="8784976" cy="970642"/>
          </a:xfrm>
        </p:spPr>
        <p:txBody>
          <a:bodyPr/>
          <a:lstStyle/>
          <a:p>
            <a:r>
              <a:rPr lang="fr-CH" dirty="0" smtClean="0">
                <a:solidFill>
                  <a:schemeClr val="accent1"/>
                </a:solidFill>
              </a:rPr>
              <a:t>Principes</a:t>
            </a:r>
            <a:endParaRPr lang="fr-CH" dirty="0">
              <a:solidFill>
                <a:schemeClr val="accent1"/>
              </a:solidFill>
            </a:endParaRPr>
          </a:p>
        </p:txBody>
      </p:sp>
      <p:sp>
        <p:nvSpPr>
          <p:cNvPr id="3" name="Espace réservé du contenu 2"/>
          <p:cNvSpPr>
            <a:spLocks noGrp="1"/>
          </p:cNvSpPr>
          <p:nvPr>
            <p:ph idx="1"/>
          </p:nvPr>
        </p:nvSpPr>
        <p:spPr/>
        <p:txBody>
          <a:bodyPr>
            <a:normAutofit fontScale="92500"/>
          </a:bodyPr>
          <a:lstStyle/>
          <a:p>
            <a:r>
              <a:rPr lang="fr-CH" dirty="0"/>
              <a:t>La modification législative devrait entrer </a:t>
            </a:r>
            <a:r>
              <a:rPr lang="fr-CH" b="1" dirty="0"/>
              <a:t>en vigueur le 1</a:t>
            </a:r>
            <a:r>
              <a:rPr lang="fr-CH" b="1" baseline="30000" dirty="0"/>
              <a:t>er</a:t>
            </a:r>
            <a:r>
              <a:rPr lang="fr-CH" b="1" dirty="0"/>
              <a:t> janvier 2018</a:t>
            </a:r>
            <a:r>
              <a:rPr lang="fr-CH" dirty="0"/>
              <a:t>. </a:t>
            </a:r>
          </a:p>
          <a:p>
            <a:pPr algn="just"/>
            <a:r>
              <a:rPr lang="fr-CH" dirty="0"/>
              <a:t>Jusqu’à cette date, les mandats seront rétribués selon le système actuellement en vigueur.</a:t>
            </a:r>
          </a:p>
          <a:p>
            <a:r>
              <a:rPr lang="fr-CH" dirty="0"/>
              <a:t>La loi prévoit un système de </a:t>
            </a:r>
            <a:r>
              <a:rPr lang="fr-CH" b="1" dirty="0"/>
              <a:t>rémunération forfaitaire</a:t>
            </a:r>
            <a:r>
              <a:rPr lang="fr-CH" dirty="0"/>
              <a:t> avec des </a:t>
            </a:r>
            <a:r>
              <a:rPr lang="fr-CH" b="1" dirty="0"/>
              <a:t>fourchettes de rémunération</a:t>
            </a:r>
            <a:r>
              <a:rPr lang="fr-CH" dirty="0"/>
              <a:t>. </a:t>
            </a:r>
          </a:p>
          <a:p>
            <a:r>
              <a:rPr lang="fr-CH" dirty="0"/>
              <a:t>La loi parle de </a:t>
            </a:r>
            <a:r>
              <a:rPr lang="fr-CH" b="1" dirty="0"/>
              <a:t>fourchettes annuelles</a:t>
            </a:r>
            <a:r>
              <a:rPr lang="fr-CH" dirty="0"/>
              <a:t>, précise la notion d’indigence et prévoit des possibilités de provisionner les honoraires sous forme d’acomptes. </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8</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624290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solidFill>
                  <a:schemeClr val="accent1"/>
                </a:solidFill>
              </a:rPr>
              <a:t>Présentation</a:t>
            </a:r>
            <a:endParaRPr lang="fr-CH" dirty="0">
              <a:solidFill>
                <a:schemeClr val="accent1"/>
              </a:solidFill>
            </a:endParaRPr>
          </a:p>
        </p:txBody>
      </p:sp>
      <p:sp>
        <p:nvSpPr>
          <p:cNvPr id="3" name="Espace réservé du contenu 2"/>
          <p:cNvSpPr>
            <a:spLocks noGrp="1"/>
          </p:cNvSpPr>
          <p:nvPr>
            <p:ph idx="1"/>
          </p:nvPr>
        </p:nvSpPr>
        <p:spPr>
          <a:xfrm>
            <a:off x="179512" y="1484784"/>
            <a:ext cx="8784976" cy="4824536"/>
          </a:xfrm>
        </p:spPr>
        <p:txBody>
          <a:bodyPr>
            <a:normAutofit fontScale="92500" lnSpcReduction="20000"/>
          </a:bodyPr>
          <a:lstStyle/>
          <a:p>
            <a:pPr marL="0" indent="0">
              <a:buNone/>
            </a:pPr>
            <a:r>
              <a:rPr lang="fr-CH" dirty="0"/>
              <a:t>Il existe </a:t>
            </a:r>
            <a:r>
              <a:rPr lang="fr-CH" b="1" dirty="0"/>
              <a:t>4 types</a:t>
            </a:r>
            <a:r>
              <a:rPr lang="fr-CH" dirty="0"/>
              <a:t> de fourchettes de </a:t>
            </a:r>
            <a:r>
              <a:rPr lang="fr-CH" b="1" dirty="0"/>
              <a:t>rémunération annuelle</a:t>
            </a:r>
            <a:r>
              <a:rPr lang="fr-CH" dirty="0"/>
              <a:t> :</a:t>
            </a:r>
          </a:p>
          <a:p>
            <a:pPr lvl="0"/>
            <a:r>
              <a:rPr lang="fr-CH" dirty="0"/>
              <a:t>Encadrement personnel sans </a:t>
            </a:r>
            <a:r>
              <a:rPr lang="fr-CH" dirty="0" smtClean="0"/>
              <a:t>gestion: </a:t>
            </a:r>
          </a:p>
          <a:p>
            <a:pPr marL="0" lvl="0" indent="0">
              <a:buNone/>
            </a:pPr>
            <a:r>
              <a:rPr lang="fr-CH" dirty="0">
                <a:sym typeface="Wingdings" panose="05000000000000000000" pitchFamily="2" charset="2"/>
              </a:rPr>
              <a:t>	</a:t>
            </a:r>
            <a:r>
              <a:rPr lang="fr-CH" dirty="0" smtClean="0">
                <a:sym typeface="Wingdings" panose="05000000000000000000" pitchFamily="2" charset="2"/>
              </a:rPr>
              <a:t>CHF </a:t>
            </a:r>
            <a:r>
              <a:rPr lang="fr-CH" dirty="0" smtClean="0"/>
              <a:t>100.00 à </a:t>
            </a:r>
            <a:r>
              <a:rPr lang="fr-CH" dirty="0"/>
              <a:t>CHF 800.00</a:t>
            </a:r>
          </a:p>
          <a:p>
            <a:pPr lvl="0"/>
            <a:r>
              <a:rPr lang="fr-CH" dirty="0" smtClean="0"/>
              <a:t>Gestion </a:t>
            </a:r>
            <a:r>
              <a:rPr lang="fr-CH" dirty="0"/>
              <a:t>administrative ou </a:t>
            </a:r>
            <a:r>
              <a:rPr lang="fr-CH" dirty="0" smtClean="0"/>
              <a:t>financière: </a:t>
            </a:r>
          </a:p>
          <a:p>
            <a:pPr marL="0" lvl="0" indent="0">
              <a:buNone/>
            </a:pPr>
            <a:r>
              <a:rPr lang="fr-CH" dirty="0" smtClean="0">
                <a:sym typeface="Wingdings" panose="05000000000000000000" pitchFamily="2" charset="2"/>
              </a:rPr>
              <a:t>	</a:t>
            </a:r>
            <a:r>
              <a:rPr lang="fr-CH" dirty="0" smtClean="0"/>
              <a:t>CHF </a:t>
            </a:r>
            <a:r>
              <a:rPr lang="fr-CH" dirty="0"/>
              <a:t>300.00 à CHF 1'500.00</a:t>
            </a:r>
          </a:p>
          <a:p>
            <a:pPr lvl="0"/>
            <a:r>
              <a:rPr lang="fr-CH" dirty="0"/>
              <a:t>Encadrement personnel avec gestion administrative ou </a:t>
            </a:r>
            <a:r>
              <a:rPr lang="fr-CH" dirty="0" smtClean="0"/>
              <a:t>financière: </a:t>
            </a:r>
          </a:p>
          <a:p>
            <a:pPr marL="457200" lvl="1" indent="0">
              <a:buNone/>
            </a:pPr>
            <a:r>
              <a:rPr lang="fr-CH" dirty="0" smtClean="0">
                <a:sym typeface="Wingdings" panose="05000000000000000000" pitchFamily="2" charset="2"/>
              </a:rPr>
              <a:t>	</a:t>
            </a:r>
            <a:r>
              <a:rPr lang="fr-CH" sz="2800" dirty="0" smtClean="0">
                <a:sym typeface="Wingdings" panose="05000000000000000000" pitchFamily="2" charset="2"/>
              </a:rPr>
              <a:t></a:t>
            </a:r>
            <a:r>
              <a:rPr lang="fr-CH" sz="2800" dirty="0" smtClean="0"/>
              <a:t>CHF </a:t>
            </a:r>
            <a:r>
              <a:rPr lang="fr-CH" sz="2800" dirty="0"/>
              <a:t>500.00 à CHF 1'800.00</a:t>
            </a:r>
          </a:p>
          <a:p>
            <a:pPr lvl="0"/>
            <a:r>
              <a:rPr lang="fr-CH" dirty="0"/>
              <a:t>Encadrement personnel important avec gestion administrative ou </a:t>
            </a:r>
            <a:r>
              <a:rPr lang="fr-CH" dirty="0" smtClean="0"/>
              <a:t>financière: </a:t>
            </a:r>
          </a:p>
          <a:p>
            <a:pPr marL="0" lvl="0" indent="0">
              <a:buNone/>
            </a:pPr>
            <a:r>
              <a:rPr lang="fr-CH" dirty="0" smtClean="0">
                <a:sym typeface="Wingdings" panose="05000000000000000000" pitchFamily="2" charset="2"/>
              </a:rPr>
              <a:t>	</a:t>
            </a:r>
            <a:r>
              <a:rPr lang="fr-CH" dirty="0" smtClean="0"/>
              <a:t>CHF </a:t>
            </a:r>
            <a:r>
              <a:rPr lang="fr-CH" dirty="0"/>
              <a:t>1'000.00 à CHF 3'600.00</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9</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2308551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PJUD_Ent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B7ECA4711002D4A8E84BF0E41237B53" ma:contentTypeVersion="1" ma:contentTypeDescription="Crée un document." ma:contentTypeScope="" ma:versionID="53142f64afb05f5a2b9e0c20859494a0">
  <xsd:schema xmlns:xsd="http://www.w3.org/2001/XMLSchema" xmlns:xs="http://www.w3.org/2001/XMLSchema" xmlns:p="http://schemas.microsoft.com/office/2006/metadata/properties" xmlns:ns1="http://schemas.microsoft.com/sharepoint/v3" xmlns:ns2="7dc7280d-fec9-4c99-9736-8d7ecec3545c" targetNamespace="http://schemas.microsoft.com/office/2006/metadata/properties" ma:root="true" ma:fieldsID="346e23cb8d6c863e446151d3c3bcc7b0" ns1:_="" ns2:_="">
    <xsd:import namespace="http://schemas.microsoft.com/sharepoint/v3"/>
    <xsd:import namespace="7dc7280d-fec9-4c99-9736-8d7ecec3545c"/>
    <xsd:element name="properties">
      <xsd:complexType>
        <xsd:sequence>
          <xsd:element name="documentManagement">
            <xsd:complexType>
              <xsd:all>
                <xsd:element ref="ns2:h42ba7f56afd40d8a80558d45f27949a" minOccurs="0"/>
                <xsd:element ref="ns2:TaxCatchAll" minOccurs="0"/>
                <xsd:element ref="ns2:TaxCatchAllLabel" minOccurs="0"/>
                <xsd:element ref="ns2:o410524c08c94595afa657d6a91eb2e7" minOccurs="0"/>
                <xsd:element ref="ns2:k5578e8018b54236945b0d1339d2a6f5" minOccurs="0"/>
                <xsd:element ref="ns2:pf2f0a5c9c974145b8182a0b51177c44" minOccurs="0"/>
                <xsd:element ref="ns2:c806c3ad7ef948cca74e93affe552c52" minOccurs="0"/>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0" nillable="true" ma:displayName="Date de début de planification" ma:description="" ma:hidden="true" ma:internalName="PublishingStartDate">
      <xsd:simpleType>
        <xsd:restriction base="dms:Unknown"/>
      </xsd:simpleType>
    </xsd:element>
    <xsd:element name="PublishingExpirationDate" ma:index="21" nillable="true" ma:displayName="Date de fin de planification"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c7280d-fec9-4c99-9736-8d7ecec3545c" elementFormDefault="qualified">
    <xsd:import namespace="http://schemas.microsoft.com/office/2006/documentManagement/types"/>
    <xsd:import namespace="http://schemas.microsoft.com/office/infopath/2007/PartnerControls"/>
    <xsd:element name="h42ba7f56afd40d8a80558d45f27949a" ma:index="8" nillable="true" ma:taxonomy="true" ma:internalName="h42ba7f56afd40d8a80558d45f27949a" ma:taxonomyFieldName="Acronyme" ma:displayName="Acronyme" ma:default="" ma:fieldId="{142ba7f5-6afd-40d8-a805-58d45f27949a}" ma:taxonomyMulti="true" ma:sspId="bd2caff6-d4fe-420c-943c-f16f78cb48fd" ma:termSetId="38c0c7f7-84fa-437a-aafb-c6610352d12b" ma:anchorId="00000000-0000-0000-0000-000000000000" ma:open="false" ma:isKeyword="false">
      <xsd:complexType>
        <xsd:sequence>
          <xsd:element ref="pc:Terms" minOccurs="0" maxOccurs="1"/>
        </xsd:sequence>
      </xsd:complexType>
    </xsd:element>
    <xsd:element name="TaxCatchAll" ma:index="9" nillable="true" ma:displayName="Colonne Attraper tout de Taxonomie" ma:description="" ma:hidden="true" ma:list="{b4232b1a-9f6a-4a47-b3df-bb2d02d0dd59}" ma:internalName="TaxCatchAll" ma:showField="CatchAllData" ma:web="7dc7280d-fec9-4c99-9736-8d7ecec3545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Colonne Attraper tout de Taxonomie1" ma:description="" ma:hidden="true" ma:list="{b4232b1a-9f6a-4a47-b3df-bb2d02d0dd59}" ma:internalName="TaxCatchAllLabel" ma:readOnly="true" ma:showField="CatchAllDataLabel" ma:web="7dc7280d-fec9-4c99-9736-8d7ecec3545c">
      <xsd:complexType>
        <xsd:complexContent>
          <xsd:extension base="dms:MultiChoiceLookup">
            <xsd:sequence>
              <xsd:element name="Value" type="dms:Lookup" maxOccurs="unbounded" minOccurs="0" nillable="true"/>
            </xsd:sequence>
          </xsd:extension>
        </xsd:complexContent>
      </xsd:complexType>
    </xsd:element>
    <xsd:element name="o410524c08c94595afa657d6a91eb2e7" ma:index="12" nillable="true" ma:taxonomy="true" ma:internalName="o410524c08c94595afa657d6a91eb2e7" ma:taxonomyFieldName="Departement" ma:displayName="Departement" ma:default="" ma:fieldId="{8410524c-08c9-4595-afa6-57d6a91eb2e7}" ma:taxonomyMulti="true" ma:sspId="bd2caff6-d4fe-420c-943c-f16f78cb48fd" ma:termSetId="02ed2265-73f2-4faa-ae96-9cead6fc97f6" ma:anchorId="00000000-0000-0000-0000-000000000000" ma:open="false" ma:isKeyword="false">
      <xsd:complexType>
        <xsd:sequence>
          <xsd:element ref="pc:Terms" minOccurs="0" maxOccurs="1"/>
        </xsd:sequence>
      </xsd:complexType>
    </xsd:element>
    <xsd:element name="k5578e8018b54236945b0d1339d2a6f5" ma:index="14" nillable="true" ma:taxonomy="true" ma:internalName="k5578e8018b54236945b0d1339d2a6f5" ma:taxonomyFieldName="Entite" ma:displayName="Entite" ma:default="" ma:fieldId="{45578e80-18b5-4236-945b-0d1339d2a6f5}" ma:taxonomyMulti="true" ma:sspId="bd2caff6-d4fe-420c-943c-f16f78cb48fd" ma:termSetId="fb9c7032-059a-4ea0-95c4-8ab766bf547e" ma:anchorId="00000000-0000-0000-0000-000000000000" ma:open="false" ma:isKeyword="false">
      <xsd:complexType>
        <xsd:sequence>
          <xsd:element ref="pc:Terms" minOccurs="0" maxOccurs="1"/>
        </xsd:sequence>
      </xsd:complexType>
    </xsd:element>
    <xsd:element name="pf2f0a5c9c974145b8182a0b51177c44" ma:index="16" nillable="true" ma:taxonomy="true" ma:internalName="pf2f0a5c9c974145b8182a0b51177c44" ma:taxonomyFieldName="Theme" ma:displayName="Theme" ma:default="" ma:fieldId="{9f2f0a5c-9c97-4145-b818-2a0b51177c44}" ma:taxonomyMulti="true" ma:sspId="bd2caff6-d4fe-420c-943c-f16f78cb48fd" ma:termSetId="df18bfcf-63cd-40a7-b198-afe70b5f3581" ma:anchorId="00000000-0000-0000-0000-000000000000" ma:open="false" ma:isKeyword="false">
      <xsd:complexType>
        <xsd:sequence>
          <xsd:element ref="pc:Terms" minOccurs="0" maxOccurs="1"/>
        </xsd:sequence>
      </xsd:complexType>
    </xsd:element>
    <xsd:element name="c806c3ad7ef948cca74e93affe552c52" ma:index="18" nillable="true" ma:taxonomy="true" ma:internalName="c806c3ad7ef948cca74e93affe552c52" ma:taxonomyFieldName="Type_x0020_du_x0020_document" ma:displayName="Type du document" ma:default="" ma:fieldId="{c806c3ad-7ef9-48cc-a74e-93affe552c52}" ma:taxonomyMulti="true" ma:sspId="bd2caff6-d4fe-420c-943c-f16f78cb48fd" ma:termSetId="bf214b23-d91c-4569-9460-efed2ff82ef9" ma:anchorId="00000000-0000-0000-0000-000000000000" ma:open="false" ma:isKeyword="false">
      <xsd:complexType>
        <xsd:sequence>
          <xsd:element ref="pc:Terms" minOccurs="0" maxOccurs="1"/>
        </xsd:sequence>
      </xsd:complexType>
    </xsd:element>
    <xsd:element name="SharedWithUsers" ma:index="2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TaxCatchAll xmlns="7dc7280d-fec9-4c99-9736-8d7ecec3545c">
      <Value>215</Value>
      <Value>25</Value>
      <Value>161</Value>
      <Value>210</Value>
    </TaxCatchAll>
    <o410524c08c94595afa657d6a91eb2e7 xmlns="7dc7280d-fec9-4c99-9736-8d7ecec3545c">
      <Terms xmlns="http://schemas.microsoft.com/office/infopath/2007/PartnerControls">
        <TermInfo xmlns="http://schemas.microsoft.com/office/infopath/2007/PartnerControls">
          <TermName xmlns="http://schemas.microsoft.com/office/infopath/2007/PartnerControls">Pouvoir judiciaire</TermName>
          <TermId xmlns="http://schemas.microsoft.com/office/infopath/2007/PartnerControls">09ae81aa-1b3f-4095-a75f-3dc5cfc59a39</TermId>
        </TermInfo>
      </Terms>
    </o410524c08c94595afa657d6a91eb2e7>
    <pf2f0a5c9c974145b8182a0b51177c44 xmlns="7dc7280d-fec9-4c99-9736-8d7ecec3545c">
      <Terms xmlns="http://schemas.microsoft.com/office/infopath/2007/PartnerControls">
        <TermInfo xmlns="http://schemas.microsoft.com/office/infopath/2007/PartnerControls">
          <TermName xmlns="http://schemas.microsoft.com/office/infopath/2007/PartnerControls">État, droit et finances</TermName>
          <TermId xmlns="http://schemas.microsoft.com/office/infopath/2007/PartnerControls">947cb90d-0fbf-4382-9b7c-7f3e8e6fd3f7</TermId>
        </TermInfo>
      </Terms>
    </pf2f0a5c9c974145b8182a0b51177c44>
    <k5578e8018b54236945b0d1339d2a6f5 xmlns="7dc7280d-fec9-4c99-9736-8d7ecec3545c">
      <Terms xmlns="http://schemas.microsoft.com/office/infopath/2007/PartnerControls">
        <TermInfo xmlns="http://schemas.microsoft.com/office/infopath/2007/PartnerControls">
          <TermName xmlns="http://schemas.microsoft.com/office/infopath/2007/PartnerControls">Pouvoir judiciaire</TermName>
          <TermId xmlns="http://schemas.microsoft.com/office/infopath/2007/PartnerControls">09ae81aa-1b3f-4095-a75f-3dc5cfc59a39</TermId>
        </TermInfo>
      </Terms>
    </k5578e8018b54236945b0d1339d2a6f5>
    <PublishingExpirationDate xmlns="http://schemas.microsoft.com/sharepoint/v3" xsi:nil="true"/>
    <PublishingStartDate xmlns="http://schemas.microsoft.com/sharepoint/v3" xsi:nil="true"/>
    <h42ba7f56afd40d8a80558d45f27949a xmlns="7dc7280d-fec9-4c99-9736-8d7ecec3545c">
      <Terms xmlns="http://schemas.microsoft.com/office/infopath/2007/PartnerControls">
        <TermInfo xmlns="http://schemas.microsoft.com/office/infopath/2007/PartnerControls">
          <TermName xmlns="http://schemas.microsoft.com/office/infopath/2007/PartnerControls">Pouvoir judiciaire</TermName>
          <TermId xmlns="http://schemas.microsoft.com/office/infopath/2007/PartnerControls">09ae81aa-1b3f-4095-a75f-3dc5cfc59a39</TermId>
        </TermInfo>
      </Terms>
    </h42ba7f56afd40d8a80558d45f27949a>
    <c806c3ad7ef948cca74e93affe552c52 xmlns="7dc7280d-fec9-4c99-9736-8d7ecec3545c">
      <Terms xmlns="http://schemas.microsoft.com/office/infopath/2007/PartnerControls"/>
    </c806c3ad7ef948cca74e93affe552c52>
  </documentManagement>
</p:properties>
</file>

<file path=customXml/itemProps1.xml><?xml version="1.0" encoding="utf-8"?>
<ds:datastoreItem xmlns:ds="http://schemas.openxmlformats.org/officeDocument/2006/customXml" ds:itemID="{E14B78CE-C3F9-461C-A673-DD532F324116}">
  <ds:schemaRefs>
    <ds:schemaRef ds:uri="http://schemas.microsoft.com/sharepoint/v3/contenttype/forms"/>
  </ds:schemaRefs>
</ds:datastoreItem>
</file>

<file path=customXml/itemProps2.xml><?xml version="1.0" encoding="utf-8"?>
<ds:datastoreItem xmlns:ds="http://schemas.openxmlformats.org/officeDocument/2006/customXml" ds:itemID="{586509D5-398B-46CD-AF20-64A1C055D9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dc7280d-fec9-4c99-9736-8d7ecec354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EA5A19-5E69-4F21-B8B7-F6DD28EA8EAA}">
  <ds:schemaRef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7dc7280d-fec9-4c99-9736-8d7ecec3545c"/>
    <ds:schemaRef ds:uri="http://schemas.microsoft.com/sharepoint/v3"/>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PJUD_Entite</Template>
  <TotalTime>2227</TotalTime>
  <Words>1833</Words>
  <Application>Microsoft Office PowerPoint</Application>
  <PresentationFormat>Affichage à l'écran (4:3)</PresentationFormat>
  <Paragraphs>159</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Verdana</vt:lpstr>
      <vt:lpstr>Wingdings</vt:lpstr>
      <vt:lpstr>PJUD_Entite</vt:lpstr>
      <vt:lpstr>Séance d’information aux curateurs privés </vt:lpstr>
      <vt:lpstr>Sommaire</vt:lpstr>
      <vt:lpstr>Nombre de mesures et répartition des mandats entre curateurs privés et professionnels</vt:lpstr>
      <vt:lpstr>Critères légaux pour la rémunération des curateurs privés et professionnels</vt:lpstr>
      <vt:lpstr>Critères légaux pour la rémunération des curateurs privés et professionnels</vt:lpstr>
      <vt:lpstr>Quelques chiffres</vt:lpstr>
      <vt:lpstr>Futur système de rémunération  </vt:lpstr>
      <vt:lpstr>Principes</vt:lpstr>
      <vt:lpstr>Présentation</vt:lpstr>
      <vt:lpstr>Encadrement personnel sans gestion</vt:lpstr>
      <vt:lpstr>Gestion administrative ou financière </vt:lpstr>
      <vt:lpstr>Encadrement personnel avec gestion administrative ou financière  </vt:lpstr>
      <vt:lpstr>L’encadrement personnel important avec gestion financière ou administrative </vt:lpstr>
      <vt:lpstr>Eventuelle majoration </vt:lpstr>
      <vt:lpstr>Rémunération des curateurs privés avec des compétences professionnelles spécifiques </vt:lpstr>
      <vt:lpstr>Rôle de l’APEA</vt:lpstr>
      <vt:lpstr>Qualité pour recourir du SPAJ</vt:lpstr>
      <vt:lpstr>Exemple</vt:lpstr>
      <vt:lpstr>Présentation PowerPoint</vt:lpstr>
      <vt:lpstr>Présentation PowerPoint</vt:lpstr>
    </vt:vector>
  </TitlesOfParts>
  <Company>SIEN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SIEN</dc:creator>
  <cp:lastModifiedBy>ACN\BetrixS</cp:lastModifiedBy>
  <cp:revision>95</cp:revision>
  <cp:lastPrinted>2017-03-07T14:27:23Z</cp:lastPrinted>
  <dcterms:created xsi:type="dcterms:W3CDTF">2015-04-16T08:30:06Z</dcterms:created>
  <dcterms:modified xsi:type="dcterms:W3CDTF">2025-01-09T10:06:26Z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0x0101007B7ECA4711002D4A8E84BF0E41237B53</vt:lpwstr>
  </property>
  <property fmtid="{D5CDD505-2E9C-101B-9397-08002B2CF9AE}" pid="3" name="Entite">
    <vt:lpwstr>215;#Pouvoir judiciaire|09ae81aa-1b3f-4095-a75f-3dc5cfc59a39</vt:lpwstr>
  </property>
  <property fmtid="{D5CDD505-2E9C-101B-9397-08002B2CF9AE}" pid="4" name="Theme">
    <vt:lpwstr>25;#État, droit et finances|947cb90d-0fbf-4382-9b7c-7f3e8e6fd3f7</vt:lpwstr>
  </property>
  <property fmtid="{D5CDD505-2E9C-101B-9397-08002B2CF9AE}" pid="5" name="Departement">
    <vt:lpwstr>210;#Pouvoir judiciaire|09ae81aa-1b3f-4095-a75f-3dc5cfc59a39</vt:lpwstr>
  </property>
  <property fmtid="{D5CDD505-2E9C-101B-9397-08002B2CF9AE}" pid="6" name="Acronyme">
    <vt:lpwstr>161;#Pouvoir judiciaire|09ae81aa-1b3f-4095-a75f-3dc5cfc59a39</vt:lpwstr>
  </property>
  <property fmtid="{D5CDD505-2E9C-101B-9397-08002B2CF9AE}" pid="7" name="Type du document">
    <vt:lpwstr/>
  </property>
</Properties>
</file>