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69" r:id="rId4"/>
    <p:sldId id="270" r:id="rId5"/>
    <p:sldId id="268" r:id="rId6"/>
    <p:sldId id="271" r:id="rId7"/>
    <p:sldId id="260" r:id="rId8"/>
    <p:sldId id="261" r:id="rId9"/>
    <p:sldId id="262" r:id="rId10"/>
    <p:sldId id="263" r:id="rId11"/>
    <p:sldId id="265" r:id="rId12"/>
    <p:sldId id="266" r:id="rId13"/>
    <p:sldId id="267" r:id="rId14"/>
    <p:sldId id="272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ylvie\Documents\Sant&#233;\MHI_FSF_HSH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C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8013206749828162"/>
          <c:y val="3.8194444444444448E-2"/>
          <c:w val="0.66212143315481653"/>
          <c:h val="0.75156654086341956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NEMESIS!$C$1</c:f>
              <c:strCache>
                <c:ptCount val="1"/>
                <c:pt idx="0">
                  <c:v>Femmes homosexuelles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NEMESIS!$A$2:$A$4</c:f>
              <c:strCache>
                <c:ptCount val="3"/>
                <c:pt idx="0">
                  <c:v>dépendance à l'alcool</c:v>
                </c:pt>
                <c:pt idx="1">
                  <c:v>troubles anxieux</c:v>
                </c:pt>
                <c:pt idx="2">
                  <c:v>dépression majeure</c:v>
                </c:pt>
              </c:strCache>
            </c:strRef>
          </c:cat>
          <c:val>
            <c:numRef>
              <c:f>NEMESIS!$C$2:$C$4</c:f>
              <c:numCache>
                <c:formatCode>General</c:formatCode>
                <c:ptCount val="3"/>
                <c:pt idx="0">
                  <c:v>7</c:v>
                </c:pt>
                <c:pt idx="1">
                  <c:v>16.3</c:v>
                </c:pt>
                <c:pt idx="2">
                  <c:v>11.6</c:v>
                </c:pt>
              </c:numCache>
            </c:numRef>
          </c:val>
        </c:ser>
        <c:ser>
          <c:idx val="0"/>
          <c:order val="1"/>
          <c:tx>
            <c:strRef>
              <c:f>NEMESIS!$B$1</c:f>
              <c:strCache>
                <c:ptCount val="1"/>
                <c:pt idx="0">
                  <c:v>Femmes hétérosexuelles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cat>
            <c:strRef>
              <c:f>NEMESIS!$A$2:$A$4</c:f>
              <c:strCache>
                <c:ptCount val="3"/>
                <c:pt idx="0">
                  <c:v>dépendance à l'alcool</c:v>
                </c:pt>
                <c:pt idx="1">
                  <c:v>troubles anxieux</c:v>
                </c:pt>
                <c:pt idx="2">
                  <c:v>dépression majeure</c:v>
                </c:pt>
              </c:strCache>
            </c:strRef>
          </c:cat>
          <c:val>
            <c:numRef>
              <c:f>NEMESIS!$B$2:$B$4</c:f>
              <c:numCache>
                <c:formatCode>General</c:formatCode>
                <c:ptCount val="3"/>
                <c:pt idx="0">
                  <c:v>1</c:v>
                </c:pt>
                <c:pt idx="1">
                  <c:v>16.399999999999999</c:v>
                </c:pt>
                <c:pt idx="2">
                  <c:v>7.3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14"/>
        <c:axId val="87472768"/>
        <c:axId val="102365824"/>
      </c:barChart>
      <c:catAx>
        <c:axId val="874727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aseline="0">
                <a:solidFill>
                  <a:schemeClr val="tx1"/>
                </a:solidFill>
              </a:defRPr>
            </a:pPr>
            <a:endParaRPr lang="fr-FR"/>
          </a:p>
        </c:txPr>
        <c:crossAx val="102365824"/>
        <c:crosses val="autoZero"/>
        <c:auto val="1"/>
        <c:lblAlgn val="ctr"/>
        <c:lblOffset val="100"/>
        <c:noMultiLvlLbl val="0"/>
      </c:catAx>
      <c:valAx>
        <c:axId val="102365824"/>
        <c:scaling>
          <c:orientation val="minMax"/>
        </c:scaling>
        <c:delete val="0"/>
        <c:axPos val="b"/>
        <c:majorGridlines>
          <c:spPr>
            <a:ln>
              <a:prstDash val="dash"/>
            </a:ln>
          </c:spPr>
        </c:majorGridlines>
        <c:title>
          <c:tx>
            <c:rich>
              <a:bodyPr/>
              <a:lstStyle/>
              <a:p>
                <a:pPr>
                  <a:defRPr sz="1400" baseline="0">
                    <a:solidFill>
                      <a:schemeClr val="tx1"/>
                    </a:solidFill>
                  </a:defRPr>
                </a:pPr>
                <a:r>
                  <a:rPr lang="en-US" sz="1400" baseline="0" dirty="0" err="1">
                    <a:solidFill>
                      <a:schemeClr val="tx1"/>
                    </a:solidFill>
                  </a:rPr>
                  <a:t>p</a:t>
                </a:r>
                <a:r>
                  <a:rPr lang="en-US" sz="1400" baseline="0" dirty="0" err="1" smtClean="0">
                    <a:solidFill>
                      <a:schemeClr val="tx1"/>
                    </a:solidFill>
                  </a:rPr>
                  <a:t>ourcentage</a:t>
                </a:r>
                <a:endParaRPr lang="en-US" sz="1400" baseline="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.5517580688030167"/>
              <c:y val="0.8549188368729270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sz="1600" baseline="0">
                <a:solidFill>
                  <a:schemeClr val="tx1"/>
                </a:solidFill>
              </a:defRPr>
            </a:pPr>
            <a:endParaRPr lang="fr-FR"/>
          </a:p>
        </c:txPr>
        <c:crossAx val="874727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4752258426102041E-3"/>
          <c:y val="0.92333158091140199"/>
          <c:w val="0.98176250939535903"/>
          <c:h val="6.8930239719987282E-2"/>
        </c:manualLayout>
      </c:layout>
      <c:overlay val="0"/>
      <c:spPr>
        <a:noFill/>
      </c:spPr>
      <c:txPr>
        <a:bodyPr/>
        <a:lstStyle/>
        <a:p>
          <a:pPr>
            <a:defRPr sz="2000" baseline="0">
              <a:solidFill>
                <a:schemeClr val="tx1"/>
              </a:solidFill>
            </a:defRPr>
          </a:pPr>
          <a:endParaRPr lang="fr-FR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 baseline="0"/>
      </a:pPr>
      <a:endParaRPr lang="fr-FR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1D5D2B-DBD5-42AF-B3DE-50D21D9F4351}" type="datetimeFigureOut">
              <a:rPr lang="fr-CH" smtClean="0"/>
              <a:t>29.08.2017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67D4B2-274A-4486-B2E8-F7DA0C2A0BC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01131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7D4B2-274A-4486-B2E8-F7DA0C2A0BCB}" type="slidenum">
              <a:rPr lang="fr-CH" smtClean="0"/>
              <a:t>16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30672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C4D2-787D-4FB9-96B1-2F11163FBC62}" type="datetimeFigureOut">
              <a:rPr lang="fr-CH" smtClean="0"/>
              <a:t>29.08.2017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4172-57B4-43A6-BB20-6642387980D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5440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C4D2-787D-4FB9-96B1-2F11163FBC62}" type="datetimeFigureOut">
              <a:rPr lang="fr-CH" smtClean="0"/>
              <a:t>29.08.2017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4172-57B4-43A6-BB20-6642387980D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70046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C4D2-787D-4FB9-96B1-2F11163FBC62}" type="datetimeFigureOut">
              <a:rPr lang="fr-CH" smtClean="0"/>
              <a:t>29.08.2017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4172-57B4-43A6-BB20-6642387980D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01166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C4D2-787D-4FB9-96B1-2F11163FBC62}" type="datetimeFigureOut">
              <a:rPr lang="fr-CH" smtClean="0"/>
              <a:t>29.08.2017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4172-57B4-43A6-BB20-6642387980D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45287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C4D2-787D-4FB9-96B1-2F11163FBC62}" type="datetimeFigureOut">
              <a:rPr lang="fr-CH" smtClean="0"/>
              <a:t>29.08.2017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4172-57B4-43A6-BB20-6642387980D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17806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C4D2-787D-4FB9-96B1-2F11163FBC62}" type="datetimeFigureOut">
              <a:rPr lang="fr-CH" smtClean="0"/>
              <a:t>29.08.2017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4172-57B4-43A6-BB20-6642387980D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6405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C4D2-787D-4FB9-96B1-2F11163FBC62}" type="datetimeFigureOut">
              <a:rPr lang="fr-CH" smtClean="0"/>
              <a:t>29.08.2017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4172-57B4-43A6-BB20-6642387980D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6765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C4D2-787D-4FB9-96B1-2F11163FBC62}" type="datetimeFigureOut">
              <a:rPr lang="fr-CH" smtClean="0"/>
              <a:t>29.08.2017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4172-57B4-43A6-BB20-6642387980D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13336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C4D2-787D-4FB9-96B1-2F11163FBC62}" type="datetimeFigureOut">
              <a:rPr lang="fr-CH" smtClean="0"/>
              <a:t>29.08.2017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4172-57B4-43A6-BB20-6642387980D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2171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C4D2-787D-4FB9-96B1-2F11163FBC62}" type="datetimeFigureOut">
              <a:rPr lang="fr-CH" smtClean="0"/>
              <a:t>29.08.2017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4172-57B4-43A6-BB20-6642387980D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12624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C4D2-787D-4FB9-96B1-2F11163FBC62}" type="datetimeFigureOut">
              <a:rPr lang="fr-CH" smtClean="0"/>
              <a:t>29.08.2017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4172-57B4-43A6-BB20-6642387980D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20870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AC4D2-787D-4FB9-96B1-2F11163FBC62}" type="datetimeFigureOut">
              <a:rPr lang="fr-CH" smtClean="0"/>
              <a:t>29.08.2017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B4172-57B4-43A6-BB20-6642387980D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87440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23268" cy="139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278073" y="1988840"/>
            <a:ext cx="682513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3200" b="1" dirty="0" smtClean="0">
                <a:solidFill>
                  <a:srgbClr val="FF0000"/>
                </a:solidFill>
              </a:rPr>
              <a:t>"Les professionnels de la santé sont-ils </a:t>
            </a:r>
          </a:p>
          <a:p>
            <a:pPr algn="ctr"/>
            <a:r>
              <a:rPr lang="fr-CH" sz="3200" b="1" dirty="0" smtClean="0">
                <a:solidFill>
                  <a:srgbClr val="FF0000"/>
                </a:solidFill>
              </a:rPr>
              <a:t>LGBTIQ </a:t>
            </a:r>
            <a:r>
              <a:rPr lang="fr-CH" sz="3200" b="1" dirty="0" err="1" smtClean="0">
                <a:solidFill>
                  <a:srgbClr val="FF0000"/>
                </a:solidFill>
              </a:rPr>
              <a:t>friendly</a:t>
            </a:r>
            <a:r>
              <a:rPr lang="fr-CH" sz="3200" b="1" dirty="0" smtClean="0">
                <a:solidFill>
                  <a:srgbClr val="FF0000"/>
                </a:solidFill>
              </a:rPr>
              <a:t>? Vraiment?"</a:t>
            </a:r>
            <a:endParaRPr lang="fr-CH" sz="3200" b="1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53502" y="5085184"/>
            <a:ext cx="726711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b="1" dirty="0" smtClean="0"/>
              <a:t>Vincent Jobin, conseiller en santé sexuelle et travailleur de proximité HSH </a:t>
            </a:r>
          </a:p>
          <a:p>
            <a:pPr algn="ctr"/>
            <a:r>
              <a:rPr lang="fr-CH" b="1" dirty="0" smtClean="0"/>
              <a:t>au Groupe Sida Neuchâtel</a:t>
            </a:r>
          </a:p>
          <a:p>
            <a:pPr algn="ctr"/>
            <a:endParaRPr lang="fr-CH" b="1" dirty="0" smtClean="0"/>
          </a:p>
          <a:p>
            <a:pPr algn="ctr"/>
            <a:r>
              <a:rPr lang="fr-CH" i="1" dirty="0" smtClean="0"/>
              <a:t>Gestalt thérapeute, sexothérapeute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75387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23268" cy="139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1691680" y="590005"/>
            <a:ext cx="6912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b="1" dirty="0" smtClean="0">
                <a:solidFill>
                  <a:srgbClr val="FF0000"/>
                </a:solidFill>
              </a:rPr>
              <a:t>Troubles psychiques au cours des 12 derniers mois (femmes)</a:t>
            </a:r>
            <a:endParaRPr lang="fr-CH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Graphique 9"/>
          <p:cNvGraphicFramePr>
            <a:graphicFrameLocks/>
          </p:cNvGraphicFramePr>
          <p:nvPr/>
        </p:nvGraphicFramePr>
        <p:xfrm>
          <a:off x="683568" y="1990289"/>
          <a:ext cx="7704848" cy="4129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7451725" y="6237288"/>
            <a:ext cx="11064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1000">
                <a:solidFill>
                  <a:schemeClr val="hlink"/>
                </a:solidFill>
                <a:latin typeface="Trebuchet MS" pitchFamily="34" charset="0"/>
              </a:rPr>
              <a:t>Assessed by CIDI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7380288" y="6613525"/>
            <a:ext cx="14176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1000">
                <a:latin typeface="Trebuchet MS" pitchFamily="34" charset="0"/>
              </a:rPr>
              <a:t>Source: NEMESIS 1996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684213" y="6237288"/>
            <a:ext cx="1317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H" sz="1000" dirty="0">
                <a:latin typeface="Arial" charset="0"/>
              </a:rPr>
              <a:t>Sandford et al. 2001</a:t>
            </a:r>
          </a:p>
          <a:p>
            <a:endParaRPr lang="fr-CH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82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23268" cy="139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1691680" y="590005"/>
            <a:ext cx="6912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b="1" dirty="0" smtClean="0">
                <a:solidFill>
                  <a:srgbClr val="FF0000"/>
                </a:solidFill>
              </a:rPr>
              <a:t>Risque suicidaire (</a:t>
            </a:r>
            <a:r>
              <a:rPr lang="fr-CH" sz="2800" b="1" dirty="0" err="1" smtClean="0">
                <a:solidFill>
                  <a:srgbClr val="FF0000"/>
                </a:solidFill>
              </a:rPr>
              <a:t>suicidalité</a:t>
            </a:r>
            <a:r>
              <a:rPr lang="fr-CH" sz="2800" b="1" dirty="0" smtClean="0">
                <a:solidFill>
                  <a:srgbClr val="FF0000"/>
                </a:solidFill>
              </a:rPr>
              <a:t>) et orientation sexuelle</a:t>
            </a:r>
            <a:endParaRPr lang="fr-CH" sz="2800" b="1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55576" y="1988840"/>
            <a:ext cx="78488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400" b="1" dirty="0" err="1" smtClean="0"/>
              <a:t>Etude</a:t>
            </a:r>
            <a:r>
              <a:rPr lang="fr-CH" sz="2400" b="1" dirty="0" smtClean="0"/>
              <a:t> « projet santé gaie » 2002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400" b="1" dirty="0" smtClean="0"/>
              <a:t>571 hommes gays et bisexuels 15-80 ans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CH" sz="2400" b="1" dirty="0" smtClean="0"/>
              <a:t>35 lieux de rencontre réels et virtuels de GE et VD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fr-CH" sz="2400" b="1" dirty="0" smtClean="0"/>
          </a:p>
          <a:p>
            <a:r>
              <a:rPr lang="fr-CH" sz="2400" b="1" dirty="0" err="1" smtClean="0"/>
              <a:t>Etude</a:t>
            </a:r>
            <a:r>
              <a:rPr lang="fr-CH" sz="2400" b="1" dirty="0" smtClean="0"/>
              <a:t> « SMASH » 2002</a:t>
            </a:r>
          </a:p>
          <a:p>
            <a:pPr lvl="1"/>
            <a:r>
              <a:rPr lang="fr-CH" sz="2400" b="1" dirty="0" smtClean="0"/>
              <a:t>7428 adolescents 16-20 ans </a:t>
            </a:r>
          </a:p>
          <a:p>
            <a:pPr lvl="1"/>
            <a:r>
              <a:rPr lang="fr-CH" sz="2400" b="1" dirty="0" smtClean="0"/>
              <a:t>école obligatoire dans 19 cantons</a:t>
            </a:r>
          </a:p>
          <a:p>
            <a:pPr lvl="1"/>
            <a:endParaRPr lang="fr-CH" sz="2400" b="1" dirty="0" smtClean="0"/>
          </a:p>
          <a:p>
            <a:r>
              <a:rPr lang="fr-CH" sz="2400" b="1" dirty="0" err="1" smtClean="0"/>
              <a:t>Etude</a:t>
            </a:r>
            <a:r>
              <a:rPr lang="fr-CH" sz="2400" b="1" dirty="0" smtClean="0"/>
              <a:t> « </a:t>
            </a:r>
            <a:r>
              <a:rPr lang="fr-CH" sz="2400" b="1" dirty="0" err="1" smtClean="0"/>
              <a:t>ch</a:t>
            </a:r>
            <a:r>
              <a:rPr lang="fr-CH" sz="2400" b="1" dirty="0" smtClean="0"/>
              <a:t>-x » 2002</a:t>
            </a:r>
          </a:p>
          <a:p>
            <a:pPr lvl="1"/>
            <a:r>
              <a:rPr lang="fr-CH" sz="2400" b="1" dirty="0" smtClean="0"/>
              <a:t>22415 nouvelles recrues 20 ans</a:t>
            </a:r>
            <a:endParaRPr lang="fr-CH" sz="2400" b="1" dirty="0"/>
          </a:p>
        </p:txBody>
      </p:sp>
    </p:spTree>
    <p:extLst>
      <p:ext uri="{BB962C8B-B14F-4D97-AF65-F5344CB8AC3E}">
        <p14:creationId xmlns:p14="http://schemas.microsoft.com/office/powerpoint/2010/main" val="133773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23268" cy="139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1691680" y="590005"/>
            <a:ext cx="6912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b="1" dirty="0" err="1" smtClean="0">
                <a:solidFill>
                  <a:srgbClr val="FF0000"/>
                </a:solidFill>
              </a:rPr>
              <a:t>Suicidalité</a:t>
            </a:r>
            <a:r>
              <a:rPr lang="fr-CH" sz="2800" b="1" dirty="0" smtClean="0">
                <a:solidFill>
                  <a:srgbClr val="FF0000"/>
                </a:solidFill>
              </a:rPr>
              <a:t> chez les jeunes hommes </a:t>
            </a:r>
          </a:p>
          <a:p>
            <a:r>
              <a:rPr lang="fr-CH" sz="2800" b="1" dirty="0" smtClean="0">
                <a:solidFill>
                  <a:srgbClr val="FF0000"/>
                </a:solidFill>
              </a:rPr>
              <a:t>gays et bisexuels entre 16 et 20 ans   </a:t>
            </a:r>
            <a:r>
              <a:rPr lang="fr-CH" sz="1600" b="1" dirty="0" smtClean="0">
                <a:solidFill>
                  <a:srgbClr val="FF0000"/>
                </a:solidFill>
              </a:rPr>
              <a:t>Durant la vie</a:t>
            </a:r>
            <a:endParaRPr lang="fr-CH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Objet 2"/>
          <p:cNvGraphicFramePr>
            <a:graphicFrameLocks noGrp="1" noChangeAspect="1"/>
          </p:cNvGraphicFramePr>
          <p:nvPr/>
        </p:nvGraphicFramePr>
        <p:xfrm>
          <a:off x="1547813" y="1844675"/>
          <a:ext cx="6046787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Graphique" r:id="rId4" imgW="5783603" imgH="3886107" progId="MSGraph.Chart.8">
                  <p:embed followColorScheme="full"/>
                </p:oleObj>
              </mc:Choice>
              <mc:Fallback>
                <p:oleObj name="Graphique" r:id="rId4" imgW="5783603" imgH="3886107" progId="MSGraph.Chart.8">
                  <p:embed followColorScheme="full"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1844675"/>
                        <a:ext cx="6046787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03238" y="6184900"/>
            <a:ext cx="11160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H" sz="1200" dirty="0"/>
              <a:t>Wang, 2012</a:t>
            </a:r>
          </a:p>
        </p:txBody>
      </p:sp>
    </p:spTree>
    <p:extLst>
      <p:ext uri="{BB962C8B-B14F-4D97-AF65-F5344CB8AC3E}">
        <p14:creationId xmlns:p14="http://schemas.microsoft.com/office/powerpoint/2010/main" val="102193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23268" cy="139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1691680" y="590005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b="1" dirty="0" err="1" smtClean="0">
                <a:solidFill>
                  <a:srgbClr val="FF0000"/>
                </a:solidFill>
              </a:rPr>
              <a:t>Suicidalité</a:t>
            </a:r>
            <a:r>
              <a:rPr lang="fr-CH" sz="2800" b="1" dirty="0" smtClean="0">
                <a:solidFill>
                  <a:srgbClr val="FF0000"/>
                </a:solidFill>
              </a:rPr>
              <a:t> chez les jeunes hommes gays et bisexuels entre 16 et 20 ans </a:t>
            </a:r>
            <a:r>
              <a:rPr lang="fr-CH" sz="1600" b="1" dirty="0" smtClean="0">
                <a:solidFill>
                  <a:srgbClr val="FF0000"/>
                </a:solidFill>
              </a:rPr>
              <a:t>Durant les 12 mois qui ont précédé les enquêtes</a:t>
            </a:r>
            <a:endParaRPr lang="fr-CH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Obje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458007587"/>
              </p:ext>
            </p:extLst>
          </p:nvPr>
        </p:nvGraphicFramePr>
        <p:xfrm>
          <a:off x="1547664" y="1988840"/>
          <a:ext cx="6046787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Graphique" r:id="rId4" imgW="5783603" imgH="3886107" progId="MSGraph.Chart.8">
                  <p:embed followColorScheme="full"/>
                </p:oleObj>
              </mc:Choice>
              <mc:Fallback>
                <p:oleObj name="Graphique" r:id="rId4" imgW="5783603" imgH="3886107" progId="MSGraph.Chart.8">
                  <p:embed followColorScheme="full"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1988840"/>
                        <a:ext cx="6046787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03238" y="6184900"/>
            <a:ext cx="11160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H" sz="1200" dirty="0"/>
              <a:t>Wang, 2012</a:t>
            </a:r>
          </a:p>
        </p:txBody>
      </p:sp>
    </p:spTree>
    <p:extLst>
      <p:ext uri="{BB962C8B-B14F-4D97-AF65-F5344CB8AC3E}">
        <p14:creationId xmlns:p14="http://schemas.microsoft.com/office/powerpoint/2010/main" val="353473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23268" cy="139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1691680" y="590005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b="1" dirty="0" smtClean="0">
                <a:solidFill>
                  <a:srgbClr val="FF0000"/>
                </a:solidFill>
              </a:rPr>
              <a:t>Le </a:t>
            </a:r>
            <a:r>
              <a:rPr lang="fr-CH" sz="2800" b="1" dirty="0" err="1" smtClean="0">
                <a:solidFill>
                  <a:srgbClr val="FF0000"/>
                </a:solidFill>
              </a:rPr>
              <a:t>coming</a:t>
            </a:r>
            <a:r>
              <a:rPr lang="fr-CH" sz="2800" b="1" dirty="0" smtClean="0">
                <a:solidFill>
                  <a:srgbClr val="FF0000"/>
                </a:solidFill>
              </a:rPr>
              <a:t> out</a:t>
            </a:r>
            <a:endParaRPr lang="fr-CH" sz="2800" b="1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95830" y="1772816"/>
            <a:ext cx="78488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None/>
            </a:pPr>
            <a:r>
              <a:rPr lang="fr-FR" sz="2400" b="1" dirty="0"/>
              <a:t>Processus d’intégration de son orientation sexuelle</a:t>
            </a:r>
            <a:endParaRPr lang="fr-FR" sz="2400" dirty="0"/>
          </a:p>
          <a:p>
            <a:pPr>
              <a:buNone/>
            </a:pPr>
            <a:endParaRPr lang="fr-F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Domaine de la sexualité appartient au monde des adultes (environnement)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transformations physiologiques et biologiques à l’adolescence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processus d’appropriation de sa sexualité (être sexualisé).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Questionnement LGBT :  identité de genre, identité et orientation sexuelle, autres composantes qui les définissent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Questionnement introjections, valeurs sociétales et familiales   </a:t>
            </a:r>
          </a:p>
        </p:txBody>
      </p:sp>
    </p:spTree>
    <p:extLst>
      <p:ext uri="{BB962C8B-B14F-4D97-AF65-F5344CB8AC3E}">
        <p14:creationId xmlns:p14="http://schemas.microsoft.com/office/powerpoint/2010/main" val="308245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23268" cy="139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1691680" y="590005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b="1" dirty="0" smtClean="0">
                <a:solidFill>
                  <a:srgbClr val="FF0000"/>
                </a:solidFill>
              </a:rPr>
              <a:t>Les différentes étapes du </a:t>
            </a:r>
            <a:r>
              <a:rPr lang="fr-CH" sz="2800" b="1" dirty="0" err="1" smtClean="0">
                <a:solidFill>
                  <a:srgbClr val="FF0000"/>
                </a:solidFill>
              </a:rPr>
              <a:t>coming</a:t>
            </a:r>
            <a:r>
              <a:rPr lang="fr-CH" sz="2800" b="1" dirty="0" smtClean="0">
                <a:solidFill>
                  <a:srgbClr val="FF0000"/>
                </a:solidFill>
              </a:rPr>
              <a:t> out</a:t>
            </a:r>
            <a:endParaRPr lang="fr-CH" sz="2800" b="1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95830" y="1772816"/>
            <a:ext cx="78488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fr-FR" sz="2400" b="1" dirty="0"/>
              <a:t>1</a:t>
            </a:r>
            <a:r>
              <a:rPr lang="fr-FR" sz="2400" b="1" baseline="30000" dirty="0"/>
              <a:t>er</a:t>
            </a:r>
            <a:r>
              <a:rPr lang="fr-FR" sz="2400" b="1" dirty="0"/>
              <a:t> sentiment d’attirance de différence</a:t>
            </a:r>
          </a:p>
          <a:p>
            <a:pPr algn="ctr">
              <a:buNone/>
            </a:pPr>
            <a:r>
              <a:rPr lang="fr-FR" sz="2400" b="1" dirty="0"/>
              <a:t>1</a:t>
            </a:r>
            <a:r>
              <a:rPr lang="fr-FR" sz="2400" b="1" baseline="30000" dirty="0"/>
              <a:t>er</a:t>
            </a:r>
            <a:r>
              <a:rPr lang="fr-FR" sz="2400" b="1" dirty="0"/>
              <a:t> sentiment d’attirance pour quelqu’un du même sexe</a:t>
            </a:r>
          </a:p>
          <a:p>
            <a:pPr algn="ctr">
              <a:buNone/>
            </a:pPr>
            <a:r>
              <a:rPr lang="fr-FR" sz="2400" b="1" dirty="0"/>
              <a:t>1</a:t>
            </a:r>
            <a:r>
              <a:rPr lang="fr-FR" sz="2400" b="1" baseline="30000" dirty="0"/>
              <a:t>ère</a:t>
            </a:r>
            <a:r>
              <a:rPr lang="fr-FR" sz="2400" b="1" dirty="0"/>
              <a:t> expérience homosexuelle </a:t>
            </a:r>
          </a:p>
          <a:p>
            <a:pPr algn="ctr">
              <a:buNone/>
            </a:pPr>
            <a:r>
              <a:rPr lang="fr-FR" sz="2400" b="1" dirty="0"/>
              <a:t>1</a:t>
            </a:r>
            <a:r>
              <a:rPr lang="fr-FR" sz="2400" b="1" baseline="30000" dirty="0"/>
              <a:t>ère</a:t>
            </a:r>
            <a:r>
              <a:rPr lang="fr-FR" sz="2400" b="1" dirty="0"/>
              <a:t> déclaration</a:t>
            </a:r>
          </a:p>
          <a:p>
            <a:endParaRPr lang="fr-FR" sz="2400" dirty="0"/>
          </a:p>
          <a:p>
            <a:pPr>
              <a:buNone/>
            </a:pPr>
            <a:r>
              <a:rPr lang="fr-FR" sz="2400" dirty="0"/>
              <a:t>Choix de s’isoler, retrait social, non expression sentiments</a:t>
            </a:r>
          </a:p>
          <a:p>
            <a:pPr>
              <a:buNone/>
            </a:pPr>
            <a:r>
              <a:rPr lang="fr-FR" sz="2400" dirty="0"/>
              <a:t>Risques: homophobie (rejet, exclusion, agression physique et /ou verbales) </a:t>
            </a:r>
          </a:p>
          <a:p>
            <a:pPr>
              <a:buNone/>
            </a:pPr>
            <a:r>
              <a:rPr lang="fr-FR" sz="2400" dirty="0"/>
              <a:t>Impact santé: anxiété, dépression et autres troubles, suicide</a:t>
            </a:r>
          </a:p>
        </p:txBody>
      </p:sp>
    </p:spTree>
    <p:extLst>
      <p:ext uri="{BB962C8B-B14F-4D97-AF65-F5344CB8AC3E}">
        <p14:creationId xmlns:p14="http://schemas.microsoft.com/office/powerpoint/2010/main" val="20632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23268" cy="139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1691680" y="590005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b="1" dirty="0" smtClean="0">
                <a:solidFill>
                  <a:srgbClr val="FF0000"/>
                </a:solidFill>
              </a:rPr>
              <a:t>Temporalité du </a:t>
            </a:r>
            <a:r>
              <a:rPr lang="fr-CH" sz="2800" b="1" dirty="0" err="1" smtClean="0">
                <a:solidFill>
                  <a:srgbClr val="FF0000"/>
                </a:solidFill>
              </a:rPr>
              <a:t>coming</a:t>
            </a:r>
            <a:r>
              <a:rPr lang="fr-CH" sz="2800" b="1" dirty="0" smtClean="0">
                <a:solidFill>
                  <a:srgbClr val="FF0000"/>
                </a:solidFill>
              </a:rPr>
              <a:t> out</a:t>
            </a:r>
            <a:endParaRPr lang="fr-CH" sz="2800" b="1" dirty="0">
              <a:solidFill>
                <a:srgbClr val="FF0000"/>
              </a:solidFill>
            </a:endParaRPr>
          </a:p>
        </p:txBody>
      </p:sp>
      <p:pic>
        <p:nvPicPr>
          <p:cNvPr id="6" name="Object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4807" y="1145782"/>
            <a:ext cx="8434387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092994" y="2784483"/>
            <a:ext cx="58912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eaLnBrk="0" hangingPunct="0"/>
            <a:r>
              <a:rPr lang="de-DE" b="1" dirty="0">
                <a:solidFill>
                  <a:srgbClr val="EA3E4F"/>
                </a:solidFill>
                <a:latin typeface="Helvetica Black" charset="0"/>
              </a:rPr>
              <a:t>————————————————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056482" y="3265496"/>
            <a:ext cx="5891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eaLnBrk="0" hangingPunct="0"/>
            <a:r>
              <a:rPr lang="de-DE" b="1" dirty="0">
                <a:solidFill>
                  <a:srgbClr val="EA3E4F"/>
                </a:solidFill>
                <a:latin typeface="Helvetica Black" charset="0"/>
              </a:rPr>
              <a:t>————————————————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092994" y="3908032"/>
            <a:ext cx="58912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eaLnBrk="0" hangingPunct="0"/>
            <a:r>
              <a:rPr lang="de-DE" b="1" dirty="0">
                <a:solidFill>
                  <a:srgbClr val="EA3E4F"/>
                </a:solidFill>
                <a:latin typeface="Helvetica Black" charset="0"/>
              </a:rPr>
              <a:t>————————————————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169194" y="2751146"/>
            <a:ext cx="935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eaLnBrk="0" hangingPunct="0"/>
            <a:r>
              <a:rPr lang="de-DE" sz="1800" b="1" dirty="0" err="1">
                <a:solidFill>
                  <a:srgbClr val="EA3E4F"/>
                </a:solidFill>
                <a:latin typeface="Trebuchet MS" charset="0"/>
              </a:rPr>
              <a:t>suicide</a:t>
            </a:r>
            <a:endParaRPr lang="de-DE" sz="1800" b="1" dirty="0">
              <a:solidFill>
                <a:srgbClr val="EA3E4F"/>
              </a:solidFill>
              <a:latin typeface="Trebuchet MS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169194" y="3284546"/>
            <a:ext cx="1339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eaLnBrk="0" hangingPunct="0"/>
            <a:r>
              <a:rPr lang="de-DE" sz="1800" b="1">
                <a:solidFill>
                  <a:srgbClr val="EA3E4F"/>
                </a:solidFill>
                <a:latin typeface="Trebuchet MS" charset="0"/>
              </a:rPr>
              <a:t>dépression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1169194" y="3879858"/>
            <a:ext cx="9890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eaLnBrk="0" hangingPunct="0"/>
            <a:r>
              <a:rPr lang="de-DE" sz="1800" b="1">
                <a:solidFill>
                  <a:srgbClr val="EA3E4F"/>
                </a:solidFill>
                <a:latin typeface="Trebuchet MS" charset="0"/>
              </a:rPr>
              <a:t>anxiété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1473994" y="4439845"/>
            <a:ext cx="4937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eaLnBrk="0" hangingPunct="0"/>
            <a:r>
              <a:rPr lang="de-DE" sz="4000" b="1" dirty="0">
                <a:solidFill>
                  <a:srgbClr val="006600"/>
                </a:solidFill>
                <a:latin typeface="Helvetica Black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23046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23268" cy="139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1691680" y="590005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b="1" dirty="0" smtClean="0">
                <a:solidFill>
                  <a:srgbClr val="FF0000"/>
                </a:solidFill>
              </a:rPr>
              <a:t>Le </a:t>
            </a:r>
            <a:r>
              <a:rPr lang="fr-CH" sz="2800" b="1" dirty="0" err="1" smtClean="0">
                <a:solidFill>
                  <a:srgbClr val="FF0000"/>
                </a:solidFill>
              </a:rPr>
              <a:t>coming</a:t>
            </a:r>
            <a:r>
              <a:rPr lang="fr-CH" sz="2800" b="1" dirty="0" smtClean="0">
                <a:solidFill>
                  <a:srgbClr val="FF0000"/>
                </a:solidFill>
              </a:rPr>
              <a:t> out: 6 étapes</a:t>
            </a:r>
            <a:endParaRPr lang="fr-CH" sz="2800" b="1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63154" y="1611465"/>
            <a:ext cx="784887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fr-FR" sz="2800" b="1" i="1" dirty="0"/>
              <a:t>Se questionner sur son orientation sexuelle </a:t>
            </a:r>
          </a:p>
          <a:p>
            <a:pPr algn="ctr">
              <a:buNone/>
            </a:pPr>
            <a:r>
              <a:rPr lang="fr-FR" sz="2000" dirty="0"/>
              <a:t>“Est-ce que je suis…? Je ne veux pas l’être!”</a:t>
            </a:r>
          </a:p>
          <a:p>
            <a:pPr algn="ctr">
              <a:buNone/>
            </a:pPr>
            <a:r>
              <a:rPr lang="fr-FR" sz="2800" b="1" i="1" dirty="0"/>
              <a:t>Reconnaître ses attirances </a:t>
            </a:r>
            <a:endParaRPr lang="fr-FR" sz="2800" i="1" dirty="0"/>
          </a:p>
          <a:p>
            <a:pPr algn="ctr">
              <a:buNone/>
            </a:pPr>
            <a:r>
              <a:rPr lang="fr-FR" sz="2000" dirty="0"/>
              <a:t>“Je pense que je suis…”</a:t>
            </a:r>
          </a:p>
          <a:p>
            <a:pPr algn="ctr">
              <a:buNone/>
            </a:pPr>
            <a:r>
              <a:rPr lang="fr-FR" sz="2800" b="1" i="1" dirty="0"/>
              <a:t>Explorer les possibles</a:t>
            </a:r>
          </a:p>
          <a:p>
            <a:pPr algn="ctr">
              <a:buNone/>
            </a:pPr>
            <a:r>
              <a:rPr lang="fr-FR" sz="2000" dirty="0"/>
              <a:t>“Il est fort possible que je sois…”</a:t>
            </a:r>
          </a:p>
          <a:p>
            <a:pPr algn="ctr">
              <a:buNone/>
            </a:pPr>
            <a:r>
              <a:rPr lang="fr-FR" sz="2800" b="1" i="1" dirty="0"/>
              <a:t>Accepter son orientation sexuelle</a:t>
            </a:r>
          </a:p>
          <a:p>
            <a:pPr algn="ctr">
              <a:buNone/>
            </a:pPr>
            <a:r>
              <a:rPr lang="fr-FR" sz="2000" dirty="0"/>
              <a:t>“J’accepte que je suis…”</a:t>
            </a:r>
          </a:p>
          <a:p>
            <a:pPr algn="ctr">
              <a:buNone/>
            </a:pPr>
            <a:r>
              <a:rPr lang="fr-FR" sz="2800" b="1" i="1" dirty="0"/>
              <a:t>Valoriser l’orientation ou l’identité homosexuelle</a:t>
            </a:r>
          </a:p>
          <a:p>
            <a:pPr algn="ctr">
              <a:buNone/>
            </a:pPr>
            <a:r>
              <a:rPr lang="fr-FR" sz="2000" dirty="0"/>
              <a:t>“Je suis fier de…”</a:t>
            </a:r>
          </a:p>
          <a:p>
            <a:pPr algn="ctr">
              <a:buNone/>
            </a:pPr>
            <a:r>
              <a:rPr lang="fr-FR" sz="2800" b="1" i="1" dirty="0"/>
              <a:t>Intégrer son orientation sexuelle</a:t>
            </a:r>
          </a:p>
          <a:p>
            <a:pPr algn="ctr">
              <a:buNone/>
            </a:pPr>
            <a:r>
              <a:rPr lang="fr-FR" sz="2000" dirty="0"/>
              <a:t>“Je suis bien en étant… Je suis à l’aise avec l’orientation sexuelle des autres!”</a:t>
            </a:r>
          </a:p>
        </p:txBody>
      </p:sp>
    </p:spTree>
    <p:extLst>
      <p:ext uri="{BB962C8B-B14F-4D97-AF65-F5344CB8AC3E}">
        <p14:creationId xmlns:p14="http://schemas.microsoft.com/office/powerpoint/2010/main" val="124016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23268" cy="139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1691680" y="590005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b="1" dirty="0" smtClean="0">
                <a:solidFill>
                  <a:srgbClr val="FF0000"/>
                </a:solidFill>
              </a:rPr>
              <a:t>Que faire?</a:t>
            </a:r>
            <a:endParaRPr lang="fr-CH" sz="2800" b="1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49064" y="1628800"/>
            <a:ext cx="784887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b="1" dirty="0" smtClean="0"/>
              <a:t>Former les professionnels de la santé et du social sur la réalité de vies des populations LGBT (us et coutumes, spécificités en santé et approche </a:t>
            </a:r>
            <a:r>
              <a:rPr lang="fr-FR" sz="2400" b="1" dirty="0" err="1" smtClean="0"/>
              <a:t>soutenante</a:t>
            </a:r>
            <a:r>
              <a:rPr lang="fr-FR" sz="2400" b="1" dirty="0" smtClean="0"/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b="1" dirty="0" smtClean="0"/>
              <a:t>Soutenir la population LGBT : meilleure appropriation identitaire et </a:t>
            </a:r>
            <a:r>
              <a:rPr lang="fr-FR" sz="2400" b="1" dirty="0" err="1" smtClean="0"/>
              <a:t>empowerment</a:t>
            </a:r>
            <a:r>
              <a:rPr lang="fr-FR" sz="2400" b="1" dirty="0" smtClean="0"/>
              <a:t> (auto-détermination)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b="1" dirty="0" smtClean="0"/>
              <a:t>Anamnèse: identité et orientation sexuelles: être inclusif d'entrée. "Avez-vous un ou une partenaire stable?", par exemple.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b="1" dirty="0" smtClean="0"/>
              <a:t>Mise en œuvre d'études spécifiques, via ESS idéalement (Données comparatives)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173939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23268" cy="139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649064" y="2708920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Merci pour votre attention!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b="1" dirty="0"/>
          </a:p>
          <a:p>
            <a:r>
              <a:rPr lang="fr-FR" sz="2400" b="1" dirty="0" smtClean="0"/>
              <a:t>vincent.jobin@ne.ch</a:t>
            </a:r>
          </a:p>
          <a:p>
            <a:r>
              <a:rPr lang="fr-FR" sz="2400" b="1" dirty="0" smtClean="0"/>
              <a:t>079 772 04 50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185964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23268" cy="139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755576" y="1988840"/>
            <a:ext cx="7848872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CH" sz="2400" b="1" dirty="0" smtClean="0"/>
              <a:t>De </a:t>
            </a:r>
            <a:r>
              <a:rPr lang="fr-CH" sz="2400" b="1" dirty="0" smtClean="0">
                <a:solidFill>
                  <a:srgbClr val="FF0000"/>
                </a:solidFill>
              </a:rPr>
              <a:t>"Les minorités sexuelles: rapport au réseau socio-sanitaire" </a:t>
            </a:r>
            <a:r>
              <a:rPr lang="fr-CH" sz="2400" b="1" dirty="0" smtClean="0"/>
              <a:t>à </a:t>
            </a:r>
            <a:r>
              <a:rPr lang="fr-CH" sz="2400" b="1" dirty="0" smtClean="0">
                <a:solidFill>
                  <a:srgbClr val="FF0000"/>
                </a:solidFill>
              </a:rPr>
              <a:t>"Les professionnels de la santé sont-ils gay-</a:t>
            </a:r>
            <a:r>
              <a:rPr lang="fr-CH" sz="2400" b="1" dirty="0" err="1" smtClean="0">
                <a:solidFill>
                  <a:srgbClr val="FF0000"/>
                </a:solidFill>
              </a:rPr>
              <a:t>friendly</a:t>
            </a:r>
            <a:r>
              <a:rPr lang="fr-CH" sz="2400" b="1" dirty="0" smtClean="0">
                <a:solidFill>
                  <a:srgbClr val="FF0000"/>
                </a:solidFill>
              </a:rPr>
              <a:t>? Vraiment?"</a:t>
            </a:r>
          </a:p>
          <a:p>
            <a:pPr>
              <a:lnSpc>
                <a:spcPct val="90000"/>
              </a:lnSpc>
            </a:pPr>
            <a:endParaRPr lang="fr-CH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fr-CH" sz="2400" b="1" dirty="0">
                <a:solidFill>
                  <a:srgbClr val="FF0000"/>
                </a:solidFill>
              </a:rPr>
              <a:t>	</a:t>
            </a:r>
            <a:endParaRPr lang="fr-CH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fr-CH" sz="2400" b="1" dirty="0">
                <a:solidFill>
                  <a:srgbClr val="FF0000"/>
                </a:solidFill>
              </a:rPr>
              <a:t>	</a:t>
            </a:r>
            <a:r>
              <a:rPr lang="fr-CH" sz="2400" b="1" dirty="0" smtClean="0"/>
              <a:t>Contexte sociétal, politique</a:t>
            </a:r>
          </a:p>
          <a:p>
            <a:pPr>
              <a:lnSpc>
                <a:spcPct val="90000"/>
              </a:lnSpc>
            </a:pPr>
            <a:r>
              <a:rPr lang="fr-CH" sz="2400" b="1" dirty="0"/>
              <a:t>	</a:t>
            </a:r>
            <a:r>
              <a:rPr lang="fr-CH" sz="2400" b="1" dirty="0" smtClean="0"/>
              <a:t>Du </a:t>
            </a:r>
            <a:r>
              <a:rPr lang="fr-CH" sz="2400" b="1" dirty="0" err="1" smtClean="0"/>
              <a:t>prosylétisme</a:t>
            </a:r>
            <a:r>
              <a:rPr lang="fr-CH" sz="2400" b="1" dirty="0" smtClean="0"/>
              <a:t> au partenariat communautaire</a:t>
            </a:r>
          </a:p>
          <a:p>
            <a:pPr>
              <a:lnSpc>
                <a:spcPct val="90000"/>
              </a:lnSpc>
            </a:pPr>
            <a:r>
              <a:rPr lang="fr-CH" sz="2400" b="1" dirty="0"/>
              <a:t>	</a:t>
            </a:r>
            <a:r>
              <a:rPr lang="fr-CH" sz="2400" b="1" dirty="0" smtClean="0"/>
              <a:t>via reconnaissance de besoins spécifiques.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691680" y="620688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b="1" dirty="0" smtClean="0">
                <a:solidFill>
                  <a:srgbClr val="FF0000"/>
                </a:solidFill>
              </a:rPr>
              <a:t>Contexte</a:t>
            </a:r>
            <a:endParaRPr lang="fr-CH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29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23268" cy="139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755576" y="1988840"/>
            <a:ext cx="7848872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CH" sz="2400" b="1" dirty="0" smtClean="0"/>
              <a:t>Selon vous, pour quoi une telle thématique est-elle proposée ici, aujourd'hui?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691680" y="620688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b="1" dirty="0" smtClean="0">
                <a:solidFill>
                  <a:srgbClr val="FF0000"/>
                </a:solidFill>
              </a:rPr>
              <a:t>Thématique?</a:t>
            </a:r>
            <a:endParaRPr lang="fr-CH" sz="2800" b="1" dirty="0">
              <a:solidFill>
                <a:srgbClr val="FF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563888" y="3645024"/>
            <a:ext cx="2097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2800" b="1" dirty="0" smtClean="0">
                <a:solidFill>
                  <a:srgbClr val="FF0000"/>
                </a:solidFill>
              </a:rPr>
              <a:t>Hypothèses?</a:t>
            </a:r>
            <a:endParaRPr lang="fr-CH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541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23268" cy="139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755576" y="1988840"/>
            <a:ext cx="7848872" cy="4081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CH" sz="2400" b="1" dirty="0" smtClean="0"/>
              <a:t>Société </a:t>
            </a:r>
            <a:r>
              <a:rPr lang="fr-CH" sz="2400" b="1" dirty="0" err="1" smtClean="0"/>
              <a:t>hétérocentrée</a:t>
            </a:r>
            <a:r>
              <a:rPr lang="fr-CH" sz="2400" b="1" dirty="0" smtClean="0"/>
              <a:t> potentiellement homophobe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CH" sz="2400" b="1" dirty="0" smtClean="0"/>
              <a:t>Environnement </a:t>
            </a:r>
            <a:r>
              <a:rPr lang="fr-CH" sz="2400" b="1" dirty="0" err="1" smtClean="0"/>
              <a:t>insécure</a:t>
            </a:r>
            <a:endParaRPr lang="fr-CH" sz="2400" b="1" dirty="0" smtClean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CH" sz="2400" b="1" dirty="0" smtClean="0"/>
              <a:t>Homophobie ou peur de l'homophobie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CH" sz="2400" b="1" dirty="0" smtClean="0"/>
              <a:t>Mésestime de soi, confiance en soi limitée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CH" sz="2400" b="1" dirty="0" smtClean="0"/>
              <a:t>Difficulté à valoriser son besoin (désir, émotions et sentiments), à l'affirmer (sociétal, familial, professionnel et réseau de soin)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CH" sz="2400" b="1" dirty="0" smtClean="0"/>
              <a:t>Adolescence mais aussi à l'âge adulte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fr-CH" sz="2400" b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fr-CH" sz="2400" b="1" dirty="0" smtClean="0">
                <a:solidFill>
                  <a:srgbClr val="FF0000"/>
                </a:solidFill>
              </a:rPr>
              <a:t>    Qu'est-ce qui est en jeu? Le processus du </a:t>
            </a:r>
            <a:r>
              <a:rPr lang="fr-CH" sz="2400" b="1" dirty="0" err="1" smtClean="0">
                <a:solidFill>
                  <a:srgbClr val="FF0000"/>
                </a:solidFill>
              </a:rPr>
              <a:t>coming</a:t>
            </a:r>
            <a:r>
              <a:rPr lang="fr-CH" sz="2400" b="1" dirty="0" smtClean="0">
                <a:solidFill>
                  <a:srgbClr val="FF0000"/>
                </a:solidFill>
              </a:rPr>
              <a:t> out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fr-CH" sz="2400" b="1" dirty="0" smtClean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fr-CH" sz="2400" b="1" dirty="0" smtClean="0"/>
          </a:p>
        </p:txBody>
      </p:sp>
      <p:sp>
        <p:nvSpPr>
          <p:cNvPr id="2" name="ZoneTexte 1"/>
          <p:cNvSpPr txBox="1"/>
          <p:nvPr/>
        </p:nvSpPr>
        <p:spPr>
          <a:xfrm>
            <a:off x="1691680" y="620688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b="1" dirty="0" smtClean="0">
                <a:solidFill>
                  <a:srgbClr val="FF0000"/>
                </a:solidFill>
              </a:rPr>
              <a:t>Thématique!</a:t>
            </a:r>
            <a:endParaRPr lang="fr-CH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23268" cy="139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755576" y="1988840"/>
            <a:ext cx="7848872" cy="2419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CH" sz="2400" b="1" dirty="0" smtClean="0"/>
              <a:t>Le </a:t>
            </a:r>
            <a:r>
              <a:rPr lang="fr-CH" sz="2400" b="1" dirty="0" err="1" smtClean="0"/>
              <a:t>coming</a:t>
            </a:r>
            <a:r>
              <a:rPr lang="fr-CH" sz="2400" b="1" dirty="0" smtClean="0"/>
              <a:t> out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fr-CH" sz="2400" b="1" dirty="0" smtClean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CH" sz="2400" b="1" dirty="0" smtClean="0"/>
              <a:t>L’absence de soutien familial face aux discriminations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fr-CH" sz="2400" b="1" dirty="0" smtClean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CH" sz="2400" b="1" dirty="0" smtClean="0"/>
              <a:t>Le silence sur ses vrais désirs, émotions et sentiments à l’adolescence (mais aussi à l’âge adulte)</a:t>
            </a:r>
          </a:p>
          <a:p>
            <a:pPr>
              <a:lnSpc>
                <a:spcPct val="90000"/>
              </a:lnSpc>
            </a:pPr>
            <a:endParaRPr lang="fr-CH" sz="2400" b="1" dirty="0"/>
          </a:p>
        </p:txBody>
      </p:sp>
      <p:sp>
        <p:nvSpPr>
          <p:cNvPr id="2" name="ZoneTexte 1"/>
          <p:cNvSpPr txBox="1"/>
          <p:nvPr/>
        </p:nvSpPr>
        <p:spPr>
          <a:xfrm>
            <a:off x="1691680" y="620688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b="1" dirty="0" smtClean="0">
                <a:solidFill>
                  <a:srgbClr val="FF0000"/>
                </a:solidFill>
              </a:rPr>
              <a:t>Les particularités des minorités LGBT</a:t>
            </a:r>
            <a:endParaRPr lang="fr-CH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73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23268" cy="139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755576" y="1988840"/>
            <a:ext cx="78488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CH" sz="2400" b="1" dirty="0"/>
              <a:t>Au même titre que le réseau socio-éducatif, le réseau social-sanitaire a un grand rôle à jouer dans le soutien du développement individuel de chaque individu (</a:t>
            </a:r>
            <a:r>
              <a:rPr lang="fr-CH" sz="2400" b="1" dirty="0" smtClean="0"/>
              <a:t>minorités)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fr-CH" sz="2400" b="1" dirty="0" smtClean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CH" sz="2400" b="1" dirty="0" smtClean="0"/>
              <a:t>Partenariat projets communautaires (</a:t>
            </a:r>
            <a:r>
              <a:rPr lang="fr-CH" sz="2400" b="1" dirty="0" err="1" smtClean="0"/>
              <a:t>peer</a:t>
            </a:r>
            <a:r>
              <a:rPr lang="fr-CH" sz="2400" b="1" dirty="0" smtClean="0"/>
              <a:t> to </a:t>
            </a:r>
            <a:r>
              <a:rPr lang="fr-CH" sz="2400" b="1" dirty="0" err="1" smtClean="0"/>
              <a:t>peer</a:t>
            </a:r>
            <a:r>
              <a:rPr lang="fr-CH" sz="2400" b="1" dirty="0" smtClean="0"/>
              <a:t>)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691680" y="620688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H" sz="2800" b="1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844080" y="773088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b="1" dirty="0" smtClean="0">
                <a:solidFill>
                  <a:srgbClr val="FF0000"/>
                </a:solidFill>
              </a:rPr>
              <a:t>Ressources</a:t>
            </a:r>
            <a:endParaRPr lang="fr-CH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59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23268" cy="139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1691680" y="620688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b="1" dirty="0" smtClean="0">
                <a:solidFill>
                  <a:srgbClr val="FF0000"/>
                </a:solidFill>
              </a:rPr>
              <a:t>Profil de santé des hommes gays et bisexuels </a:t>
            </a:r>
            <a:endParaRPr lang="fr-CH" sz="2800" b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55576" y="1988840"/>
            <a:ext cx="7848872" cy="4228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fr-CH" sz="2400" b="1" dirty="0" smtClean="0"/>
              <a:t>Plus grande morbidité en santé physique</a:t>
            </a:r>
          </a:p>
          <a:p>
            <a:pPr lvl="1">
              <a:lnSpc>
                <a:spcPct val="80000"/>
              </a:lnSpc>
            </a:pPr>
            <a:r>
              <a:rPr lang="fr-CH" sz="2400" i="1" dirty="0" smtClean="0"/>
              <a:t>Allergies, migraines, VIH et IST</a:t>
            </a:r>
          </a:p>
          <a:p>
            <a:pPr lvl="1">
              <a:lnSpc>
                <a:spcPct val="80000"/>
              </a:lnSpc>
            </a:pPr>
            <a:endParaRPr lang="fr-CH" sz="2400" b="1" dirty="0" smtClean="0"/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fr-CH" sz="2400" b="1" dirty="0" smtClean="0"/>
              <a:t>Plus grande morbidité en santé mentale</a:t>
            </a:r>
          </a:p>
          <a:p>
            <a:pPr lvl="1">
              <a:lnSpc>
                <a:spcPct val="80000"/>
              </a:lnSpc>
            </a:pPr>
            <a:r>
              <a:rPr lang="fr-CH" sz="2400" i="1" dirty="0" smtClean="0"/>
              <a:t>Anxiété, dépression, </a:t>
            </a:r>
            <a:r>
              <a:rPr lang="fr-CH" sz="2400" i="1" dirty="0" err="1" smtClean="0"/>
              <a:t>suicidalité</a:t>
            </a:r>
            <a:r>
              <a:rPr lang="fr-CH" sz="2400" i="1" dirty="0" smtClean="0"/>
              <a:t>, abus de substances (tabac, alcool, drogues)</a:t>
            </a:r>
          </a:p>
          <a:p>
            <a:pPr lvl="1">
              <a:lnSpc>
                <a:spcPct val="80000"/>
              </a:lnSpc>
            </a:pPr>
            <a:endParaRPr lang="fr-CH" sz="2400" b="1" dirty="0" smtClean="0"/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fr-CH" sz="2400" b="1" dirty="0" smtClean="0"/>
              <a:t>Moins de ressources psychosociales</a:t>
            </a:r>
          </a:p>
          <a:p>
            <a:pPr lvl="1">
              <a:lnSpc>
                <a:spcPct val="80000"/>
              </a:lnSpc>
            </a:pPr>
            <a:r>
              <a:rPr lang="fr-CH" sz="2400" i="1" dirty="0" smtClean="0"/>
              <a:t>Solitude, isolement social</a:t>
            </a:r>
          </a:p>
          <a:p>
            <a:pPr lvl="1">
              <a:lnSpc>
                <a:spcPct val="80000"/>
              </a:lnSpc>
            </a:pPr>
            <a:endParaRPr lang="fr-CH" sz="2400" b="1" dirty="0" smtClean="0"/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fr-CH" sz="2400" b="1" dirty="0" smtClean="0"/>
              <a:t>Plus souvent victimes de discriminations, de stigmatisation et de violences</a:t>
            </a: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fr-CH" sz="2400" b="1" dirty="0" smtClean="0"/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fr-CH" sz="2400" b="1" dirty="0" smtClean="0"/>
              <a:t>Soins pas adéquats et insatisfaction avec les soignants</a:t>
            </a:r>
          </a:p>
        </p:txBody>
      </p:sp>
    </p:spTree>
    <p:extLst>
      <p:ext uri="{BB962C8B-B14F-4D97-AF65-F5344CB8AC3E}">
        <p14:creationId xmlns:p14="http://schemas.microsoft.com/office/powerpoint/2010/main" val="311156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23268" cy="139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1691680" y="620688"/>
            <a:ext cx="6912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b="1" dirty="0" smtClean="0">
                <a:solidFill>
                  <a:srgbClr val="FF0000"/>
                </a:solidFill>
              </a:rPr>
              <a:t>Profil de santé des femmes lesbiennes et bisexuelles</a:t>
            </a:r>
            <a:endParaRPr lang="fr-CH" sz="2800" b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55576" y="1988840"/>
            <a:ext cx="7848872" cy="3699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H" sz="2400" b="1" dirty="0" smtClean="0"/>
              <a:t>plus grande morbidité en santé physique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fr-CH" sz="2400" i="1" dirty="0" smtClean="0"/>
              <a:t>Excès pondéral, facteurs de risque pour le cancer du sein et les maladies cardio-vasculaires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endParaRPr lang="fr-CH" sz="1600" i="1" dirty="0" smtClean="0"/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H" sz="2400" b="1" dirty="0" smtClean="0"/>
              <a:t>plus grande morbidité en santé mentale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fr-CH" sz="2400" i="1" dirty="0" smtClean="0"/>
              <a:t>Dépression, abus d’alcool, tabagisme, </a:t>
            </a:r>
            <a:r>
              <a:rPr lang="fr-CH" sz="2400" i="1" dirty="0" err="1" smtClean="0"/>
              <a:t>suicidalité</a:t>
            </a:r>
            <a:endParaRPr lang="fr-CH" sz="2400" i="1" dirty="0" smtClean="0"/>
          </a:p>
          <a:p>
            <a:pPr lvl="1">
              <a:lnSpc>
                <a:spcPct val="90000"/>
              </a:lnSpc>
              <a:spcAft>
                <a:spcPts val="600"/>
              </a:spcAft>
            </a:pPr>
            <a:endParaRPr lang="fr-CH" sz="1600" i="1" dirty="0" smtClean="0"/>
          </a:p>
          <a:p>
            <a:pPr marL="457200" indent="-457200">
              <a:lnSpc>
                <a:spcPct val="8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H" sz="2400" b="1" dirty="0" smtClean="0"/>
              <a:t>moins de recours aux soins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endParaRPr lang="fr-CH" sz="1600" b="1" dirty="0" smtClean="0"/>
          </a:p>
          <a:p>
            <a:pPr marL="457200" indent="-457200">
              <a:lnSpc>
                <a:spcPct val="8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H" sz="2400" b="1" dirty="0" smtClean="0"/>
              <a:t>absentes des messages de prévention</a:t>
            </a:r>
          </a:p>
        </p:txBody>
      </p:sp>
    </p:spTree>
    <p:extLst>
      <p:ext uri="{BB962C8B-B14F-4D97-AF65-F5344CB8AC3E}">
        <p14:creationId xmlns:p14="http://schemas.microsoft.com/office/powerpoint/2010/main" val="300344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23268" cy="139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1691680" y="590005"/>
            <a:ext cx="6912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800" b="1" dirty="0" smtClean="0">
                <a:solidFill>
                  <a:srgbClr val="FF0000"/>
                </a:solidFill>
              </a:rPr>
              <a:t>Troubles psychiques au cours des 12 derniers mois (hommes)</a:t>
            </a:r>
            <a:endParaRPr lang="fr-CH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Objet 2"/>
          <p:cNvGraphicFramePr>
            <a:graphicFrameLocks noChangeAspect="1"/>
          </p:cNvGraphicFramePr>
          <p:nvPr/>
        </p:nvGraphicFramePr>
        <p:xfrm>
          <a:off x="827088" y="1557338"/>
          <a:ext cx="9217025" cy="442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Graphique" r:id="rId4" imgW="6858031" imgH="4069049" progId="MSGraph.Chart.8">
                  <p:embed followColorScheme="full"/>
                </p:oleObj>
              </mc:Choice>
              <mc:Fallback>
                <p:oleObj name="Graphique" r:id="rId4" imgW="6858031" imgH="4069049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557338"/>
                        <a:ext cx="9217025" cy="442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524750" y="6381750"/>
            <a:ext cx="11064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1000" dirty="0" err="1">
                <a:solidFill>
                  <a:schemeClr val="hlink"/>
                </a:solidFill>
                <a:latin typeface="Trebuchet MS" pitchFamily="34" charset="0"/>
              </a:rPr>
              <a:t>Assessed</a:t>
            </a:r>
            <a:r>
              <a:rPr lang="de-DE" sz="1000" dirty="0">
                <a:solidFill>
                  <a:schemeClr val="hlink"/>
                </a:solidFill>
                <a:latin typeface="Trebuchet MS" pitchFamily="34" charset="0"/>
              </a:rPr>
              <a:t> </a:t>
            </a:r>
            <a:r>
              <a:rPr lang="de-DE" sz="1000" dirty="0" err="1">
                <a:solidFill>
                  <a:schemeClr val="hlink"/>
                </a:solidFill>
                <a:latin typeface="Trebuchet MS" pitchFamily="34" charset="0"/>
              </a:rPr>
              <a:t>by</a:t>
            </a:r>
            <a:r>
              <a:rPr lang="de-DE" sz="1000" dirty="0">
                <a:solidFill>
                  <a:schemeClr val="hlink"/>
                </a:solidFill>
                <a:latin typeface="Trebuchet MS" pitchFamily="34" charset="0"/>
              </a:rPr>
              <a:t> CIDI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434263" y="6613525"/>
            <a:ext cx="16144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de-DE" sz="1000" dirty="0">
                <a:latin typeface="Trebuchet MS" pitchFamily="34" charset="0"/>
              </a:rPr>
              <a:t>Source: </a:t>
            </a:r>
            <a:r>
              <a:rPr lang="de-DE" sz="1000" dirty="0" err="1">
                <a:latin typeface="Trebuchet MS" pitchFamily="34" charset="0"/>
              </a:rPr>
              <a:t>ESEMeD</a:t>
            </a:r>
            <a:r>
              <a:rPr lang="de-DE" sz="1000" dirty="0">
                <a:latin typeface="Trebuchet MS" pitchFamily="34" charset="0"/>
              </a:rPr>
              <a:t>, 2001-03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971550" y="6237288"/>
            <a:ext cx="828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H" sz="1000" dirty="0">
                <a:latin typeface="Arial" charset="0"/>
              </a:rPr>
              <a:t>Wang 2007</a:t>
            </a:r>
          </a:p>
          <a:p>
            <a:endParaRPr lang="fr-CH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75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47891182C45743AA9D325420F5B262" ma:contentTypeVersion="1" ma:contentTypeDescription="Crée un document." ma:contentTypeScope="" ma:versionID="dc6ed93142fc554bb2a67dff692fa662">
  <xsd:schema xmlns:xsd="http://www.w3.org/2001/XMLSchema" xmlns:xs="http://www.w3.org/2001/XMLSchema" xmlns:p="http://schemas.microsoft.com/office/2006/metadata/properties" xmlns:ns1="http://schemas.microsoft.com/sharepoint/v3" xmlns:ns2="7dc7280d-fec9-4c99-9736-8d7ecec3545c" xmlns:ns3="f4c5f009-3365-4065-986e-a4013b3b8f3a" targetNamespace="http://schemas.microsoft.com/office/2006/metadata/properties" ma:root="true" ma:fieldsID="c13817c499f57562e8b2df57e14e15a3" ns1:_="" ns2:_="" ns3:_="">
    <xsd:import namespace="http://schemas.microsoft.com/sharepoint/v3"/>
    <xsd:import namespace="7dc7280d-fec9-4c99-9736-8d7ecec3545c"/>
    <xsd:import namespace="f4c5f009-3365-4065-986e-a4013b3b8f3a"/>
    <xsd:element name="properties">
      <xsd:complexType>
        <xsd:sequence>
          <xsd:element name="documentManagement">
            <xsd:complexType>
              <xsd:all>
                <xsd:element ref="ns2:h42ba7f56afd40d8a80558d45f27949a" minOccurs="0"/>
                <xsd:element ref="ns2:TaxCatchAll" minOccurs="0"/>
                <xsd:element ref="ns2:TaxCatchAllLabel" minOccurs="0"/>
                <xsd:element ref="ns2:o410524c08c94595afa657d6a91eb2e7" minOccurs="0"/>
                <xsd:element ref="ns2:k5578e8018b54236945b0d1339d2a6f5" minOccurs="0"/>
                <xsd:element ref="ns2:pf2f0a5c9c974145b8182a0b51177c44" minOccurs="0"/>
                <xsd:element ref="ns2:c806c3ad7ef948cca74e93affe552c52" minOccurs="0"/>
                <xsd:element ref="ns1:PublishingStartDate" minOccurs="0"/>
                <xsd:element ref="ns1:PublishingExpirationDat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20" nillable="true" ma:displayName="Date de début de planification" ma:description="" ma:hidden="true" ma:internalName="PublishingStartDate">
      <xsd:simpleType>
        <xsd:restriction base="dms:Unknown"/>
      </xsd:simpleType>
    </xsd:element>
    <xsd:element name="PublishingExpirationDate" ma:index="21" nillable="true" ma:displayName="Date de fin de planification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c7280d-fec9-4c99-9736-8d7ecec3545c" elementFormDefault="qualified">
    <xsd:import namespace="http://schemas.microsoft.com/office/2006/documentManagement/types"/>
    <xsd:import namespace="http://schemas.microsoft.com/office/infopath/2007/PartnerControls"/>
    <xsd:element name="h42ba7f56afd40d8a80558d45f27949a" ma:index="8" nillable="true" ma:taxonomy="true" ma:internalName="h42ba7f56afd40d8a80558d45f27949a" ma:taxonomyFieldName="Acronyme" ma:displayName="Acronyme" ma:default="" ma:fieldId="{142ba7f5-6afd-40d8-a805-58d45f27949a}" ma:taxonomyMulti="true" ma:sspId="bd2caff6-d4fe-420c-943c-f16f78cb48fd" ma:termSetId="38c0c7f7-84fa-437a-aafb-c6610352d12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Colonne Attraper tout de Taxonomie" ma:description="" ma:hidden="true" ma:list="{b4232b1a-9f6a-4a47-b3df-bb2d02d0dd59}" ma:internalName="TaxCatchAll" ma:showField="CatchAllData" ma:web="7dc7280d-fec9-4c99-9736-8d7ecec354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Colonne Attraper tout de Taxonomie1" ma:description="" ma:hidden="true" ma:list="{b4232b1a-9f6a-4a47-b3df-bb2d02d0dd59}" ma:internalName="TaxCatchAllLabel" ma:readOnly="true" ma:showField="CatchAllDataLabel" ma:web="7dc7280d-fec9-4c99-9736-8d7ecec354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410524c08c94595afa657d6a91eb2e7" ma:index="12" nillable="true" ma:taxonomy="true" ma:internalName="o410524c08c94595afa657d6a91eb2e7" ma:taxonomyFieldName="Departement" ma:displayName="Departement" ma:default="" ma:fieldId="{8410524c-08c9-4595-afa6-57d6a91eb2e7}" ma:taxonomyMulti="true" ma:sspId="bd2caff6-d4fe-420c-943c-f16f78cb48fd" ma:termSetId="02ed2265-73f2-4faa-ae96-9cead6fc97f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5578e8018b54236945b0d1339d2a6f5" ma:index="14" nillable="true" ma:taxonomy="true" ma:internalName="k5578e8018b54236945b0d1339d2a6f5" ma:taxonomyFieldName="Entite" ma:displayName="Entite" ma:default="" ma:fieldId="{45578e80-18b5-4236-945b-0d1339d2a6f5}" ma:taxonomyMulti="true" ma:sspId="bd2caff6-d4fe-420c-943c-f16f78cb48fd" ma:termSetId="fb9c7032-059a-4ea0-95c4-8ab766bf547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f2f0a5c9c974145b8182a0b51177c44" ma:index="16" nillable="true" ma:taxonomy="true" ma:internalName="pf2f0a5c9c974145b8182a0b51177c44" ma:taxonomyFieldName="Theme" ma:displayName="Theme" ma:default="" ma:fieldId="{9f2f0a5c-9c97-4145-b818-2a0b51177c44}" ma:taxonomyMulti="true" ma:sspId="bd2caff6-d4fe-420c-943c-f16f78cb48fd" ma:termSetId="df18bfcf-63cd-40a7-b198-afe70b5f358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806c3ad7ef948cca74e93affe552c52" ma:index="18" nillable="true" ma:taxonomy="true" ma:internalName="c806c3ad7ef948cca74e93affe552c52" ma:taxonomyFieldName="Type_x0020_du_x0020_document" ma:displayName="Type du document" ma:default="" ma:fieldId="{c806c3ad-7ef9-48cc-a74e-93affe552c52}" ma:taxonomyMulti="true" ma:sspId="bd2caff6-d4fe-420c-943c-f16f78cb48fd" ma:termSetId="bf214b23-d91c-4569-9460-efed2ff82ef9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c5f009-3365-4065-986e-a4013b3b8f3a" elementFormDefault="qualified">
    <xsd:import namespace="http://schemas.microsoft.com/office/2006/documentManagement/types"/>
    <xsd:import namespace="http://schemas.microsoft.com/office/infopath/2007/PartnerControls"/>
    <xsd:element name="SharedWithUsers" ma:index="22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dc7280d-fec9-4c99-9736-8d7ecec3545c">
      <Value>36</Value>
      <Value>142</Value>
      <Value>141</Value>
    </TaxCatchAll>
    <o410524c08c94595afa657d6a91eb2e7 xmlns="7dc7280d-fec9-4c99-9736-8d7ecec3545c">
      <Terms xmlns="http://schemas.microsoft.com/office/infopath/2007/PartnerControls"/>
    </o410524c08c94595afa657d6a91eb2e7>
    <pf2f0a5c9c974145b8182a0b51177c44 xmlns="7dc7280d-fec9-4c99-9736-8d7ecec3545c">
      <Terms xmlns="http://schemas.microsoft.com/office/infopath/2007/PartnerControls">
        <TermInfo xmlns="http://schemas.microsoft.com/office/infopath/2007/PartnerControls">
          <TermName xmlns="http://schemas.microsoft.com/office/infopath/2007/PartnerControls">Santé et social</TermName>
          <TermId xmlns="http://schemas.microsoft.com/office/infopath/2007/PartnerControls">014b5864-6ac2-464e-a2a2-5ed10cdf42a9</TermId>
        </TermInfo>
      </Terms>
    </pf2f0a5c9c974145b8182a0b51177c44>
    <k5578e8018b54236945b0d1339d2a6f5 xmlns="7dc7280d-fec9-4c99-9736-8d7ecec3545c">
      <Terms xmlns="http://schemas.microsoft.com/office/infopath/2007/PartnerControls">
        <TermInfo xmlns="http://schemas.microsoft.com/office/infopath/2007/PartnerControls">
          <TermName xmlns="http://schemas.microsoft.com/office/infopath/2007/PartnerControls">Service de la santé publique</TermName>
          <TermId xmlns="http://schemas.microsoft.com/office/infopath/2007/PartnerControls">6b6f4678-e3a1-489b-9a5b-e4a17f3184bb</TermId>
        </TermInfo>
      </Terms>
    </k5578e8018b54236945b0d1339d2a6f5>
    <PublishingExpirationDate xmlns="http://schemas.microsoft.com/sharepoint/v3" xsi:nil="true"/>
    <PublishingStartDate xmlns="http://schemas.microsoft.com/sharepoint/v3" xsi:nil="true"/>
    <h42ba7f56afd40d8a80558d45f27949a xmlns="7dc7280d-fec9-4c99-9736-8d7ecec3545c">
      <Terms xmlns="http://schemas.microsoft.com/office/infopath/2007/PartnerControls">
        <TermInfo xmlns="http://schemas.microsoft.com/office/infopath/2007/PartnerControls">
          <TermName xmlns="http://schemas.microsoft.com/office/infopath/2007/PartnerControls">SCSP</TermName>
          <TermId xmlns="http://schemas.microsoft.com/office/infopath/2007/PartnerControls">a93f7698-f00b-43af-be66-6ddcc90b4454</TermId>
        </TermInfo>
      </Terms>
    </h42ba7f56afd40d8a80558d45f27949a>
    <c806c3ad7ef948cca74e93affe552c52 xmlns="7dc7280d-fec9-4c99-9736-8d7ecec3545c">
      <Terms xmlns="http://schemas.microsoft.com/office/infopath/2007/PartnerControls"/>
    </c806c3ad7ef948cca74e93affe552c52>
  </documentManagement>
</p:properties>
</file>

<file path=customXml/itemProps1.xml><?xml version="1.0" encoding="utf-8"?>
<ds:datastoreItem xmlns:ds="http://schemas.openxmlformats.org/officeDocument/2006/customXml" ds:itemID="{623930E9-D6C6-4760-82E9-1C8F918181ED}"/>
</file>

<file path=customXml/itemProps2.xml><?xml version="1.0" encoding="utf-8"?>
<ds:datastoreItem xmlns:ds="http://schemas.openxmlformats.org/officeDocument/2006/customXml" ds:itemID="{5E25CC54-41F7-4242-9B10-221CB02A92EA}"/>
</file>

<file path=customXml/itemProps3.xml><?xml version="1.0" encoding="utf-8"?>
<ds:datastoreItem xmlns:ds="http://schemas.openxmlformats.org/officeDocument/2006/customXml" ds:itemID="{FF6268BD-F2F3-4364-AD30-1115A4DB7835}"/>
</file>

<file path=docProps/app.xml><?xml version="1.0" encoding="utf-8"?>
<Properties xmlns="http://schemas.openxmlformats.org/officeDocument/2006/extended-properties" xmlns:vt="http://schemas.openxmlformats.org/officeDocument/2006/docPropsVTypes">
  <TotalTime>1717</TotalTime>
  <Words>742</Words>
  <Application>Microsoft Office PowerPoint</Application>
  <PresentationFormat>Affichage à l'écran (4:3)</PresentationFormat>
  <Paragraphs>134</Paragraphs>
  <Slides>19</Slides>
  <Notes>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1" baseType="lpstr">
      <vt:lpstr>Thème Office</vt:lpstr>
      <vt:lpstr>Graphique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SIEN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Jobin Vincent</dc:creator>
  <cp:lastModifiedBy>Jobin Vincent</cp:lastModifiedBy>
  <cp:revision>24</cp:revision>
  <dcterms:created xsi:type="dcterms:W3CDTF">2017-08-24T14:31:10Z</dcterms:created>
  <dcterms:modified xsi:type="dcterms:W3CDTF">2017-08-29T13:07:45Z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0x0101000A47891182C45743AA9D325420F5B262</vt:lpwstr>
  </property>
  <property fmtid="{D5CDD505-2E9C-101B-9397-08002B2CF9AE}" pid="3" name="Entite">
    <vt:lpwstr>142;#Service de la santé publique|6b6f4678-e3a1-489b-9a5b-e4a17f3184bb</vt:lpwstr>
  </property>
  <property fmtid="{D5CDD505-2E9C-101B-9397-08002B2CF9AE}" pid="4" name="Theme">
    <vt:lpwstr>36;#Santé et social|014b5864-6ac2-464e-a2a2-5ed10cdf42a9</vt:lpwstr>
  </property>
  <property fmtid="{D5CDD505-2E9C-101B-9397-08002B2CF9AE}" pid="5" name="Acronyme">
    <vt:lpwstr>141;#SCSP|a93f7698-f00b-43af-be66-6ddcc90b4454</vt:lpwstr>
  </property>
  <property fmtid="{D5CDD505-2E9C-101B-9397-08002B2CF9AE}" pid="6" name="Departement">
    <vt:lpwstr/>
  </property>
  <property fmtid="{D5CDD505-2E9C-101B-9397-08002B2CF9AE}" pid="7" name="Type du document">
    <vt:lpwstr/>
  </property>
  <property fmtid="{D5CDD505-2E9C-101B-9397-08002B2CF9AE}" pid="8" name="Order">
    <vt:r8>16400</vt:r8>
  </property>
  <property fmtid="{D5CDD505-2E9C-101B-9397-08002B2CF9AE}" pid="9" name="xd_Signature">
    <vt:bool>false</vt:bool>
  </property>
  <property fmtid="{D5CDD505-2E9C-101B-9397-08002B2CF9AE}" pid="10" name="xd_ProgID">
    <vt:lpwstr/>
  </property>
  <property fmtid="{D5CDD505-2E9C-101B-9397-08002B2CF9AE}" pid="11" name="_SourceUrl">
    <vt:lpwstr/>
  </property>
  <property fmtid="{D5CDD505-2E9C-101B-9397-08002B2CF9AE}" pid="12" name="_SharedFileIndex">
    <vt:lpwstr/>
  </property>
  <property fmtid="{D5CDD505-2E9C-101B-9397-08002B2CF9AE}" pid="13" name="TemplateUrl">
    <vt:lpwstr/>
  </property>
</Properties>
</file>