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6" r:id="rId2"/>
    <p:sldId id="270" r:id="rId3"/>
    <p:sldId id="271" r:id="rId4"/>
    <p:sldId id="272" r:id="rId5"/>
    <p:sldId id="275" r:id="rId6"/>
    <p:sldId id="276" r:id="rId7"/>
    <p:sldId id="277" r:id="rId8"/>
    <p:sldId id="282" r:id="rId9"/>
    <p:sldId id="273" r:id="rId10"/>
    <p:sldId id="281" r:id="rId11"/>
    <p:sldId id="278" r:id="rId12"/>
    <p:sldId id="279" r:id="rId13"/>
    <p:sldId id="280" r:id="rId14"/>
    <p:sldId id="283" r:id="rId15"/>
    <p:sldId id="274" r:id="rId16"/>
    <p:sldId id="286" r:id="rId17"/>
    <p:sldId id="287" r:id="rId18"/>
    <p:sldId id="284" r:id="rId19"/>
    <p:sldId id="290" r:id="rId20"/>
    <p:sldId id="285" r:id="rId21"/>
    <p:sldId id="293" r:id="rId22"/>
    <p:sldId id="291" r:id="rId23"/>
    <p:sldId id="288" r:id="rId24"/>
    <p:sldId id="292" r:id="rId25"/>
  </p:sldIdLst>
  <p:sldSz cx="9144000" cy="6858000" type="screen4x3"/>
  <p:notesSz cx="6810375" cy="9942513"/>
  <p:defaultTextStyle>
    <a:defPPr>
      <a:defRPr lang="de-DE"/>
    </a:defPPr>
    <a:lvl1pPr algn="l" rtl="0" fontAlgn="base">
      <a:spcBef>
        <a:spcPct val="0"/>
      </a:spcBef>
      <a:spcAft>
        <a:spcPct val="0"/>
      </a:spcAft>
      <a:defRPr sz="2100" kern="1200">
        <a:solidFill>
          <a:schemeClr val="tx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Schmied"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777777"/>
    <a:srgbClr val="808080"/>
    <a:srgbClr val="333399"/>
    <a:srgbClr val="00264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15" autoAdjust="0"/>
    <p:restoredTop sz="91460" autoAdjust="0"/>
  </p:normalViewPr>
  <p:slideViewPr>
    <p:cSldViewPr showGuides="1">
      <p:cViewPr varScale="1">
        <p:scale>
          <a:sx n="98" d="100"/>
          <a:sy n="98" d="100"/>
        </p:scale>
        <p:origin x="-1554" y="-108"/>
      </p:cViewPr>
      <p:guideLst>
        <p:guide orient="horz" pos="2160"/>
        <p:guide pos="2880"/>
      </p:guideLst>
    </p:cSldViewPr>
  </p:slideViewPr>
  <p:notesTextViewPr>
    <p:cViewPr>
      <p:scale>
        <a:sx n="100" d="100"/>
        <a:sy n="100" d="100"/>
      </p:scale>
      <p:origin x="0" y="0"/>
    </p:cViewPr>
  </p:notesTextViewPr>
  <p:notesViewPr>
    <p:cSldViewPr>
      <p:cViewPr varScale="1">
        <p:scale>
          <a:sx n="78" d="100"/>
          <a:sy n="78" d="100"/>
        </p:scale>
        <p:origin x="-3372" y="-102"/>
      </p:cViewPr>
      <p:guideLst>
        <p:guide orient="horz" pos="3132"/>
        <p:guide pos="2145"/>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0460" cy="497603"/>
          </a:xfrm>
          <a:prstGeom prst="rect">
            <a:avLst/>
          </a:prstGeom>
        </p:spPr>
        <p:txBody>
          <a:bodyPr vert="horz" lIns="91723" tIns="45862" rIns="91723" bIns="45862" rtlCol="0"/>
          <a:lstStyle>
            <a:lvl1pPr algn="l">
              <a:defRPr sz="1200"/>
            </a:lvl1pPr>
          </a:lstStyle>
          <a:p>
            <a:endParaRPr lang="de-CH"/>
          </a:p>
        </p:txBody>
      </p:sp>
      <p:sp>
        <p:nvSpPr>
          <p:cNvPr id="3" name="Datumsplatzhalter 2"/>
          <p:cNvSpPr>
            <a:spLocks noGrp="1"/>
          </p:cNvSpPr>
          <p:nvPr>
            <p:ph type="dt" sz="quarter" idx="1"/>
          </p:nvPr>
        </p:nvSpPr>
        <p:spPr>
          <a:xfrm>
            <a:off x="3858293" y="0"/>
            <a:ext cx="2950460" cy="497603"/>
          </a:xfrm>
          <a:prstGeom prst="rect">
            <a:avLst/>
          </a:prstGeom>
        </p:spPr>
        <p:txBody>
          <a:bodyPr vert="horz" lIns="91723" tIns="45862" rIns="91723" bIns="45862" rtlCol="0"/>
          <a:lstStyle>
            <a:lvl1pPr algn="r">
              <a:defRPr sz="1200"/>
            </a:lvl1pPr>
          </a:lstStyle>
          <a:p>
            <a:fld id="{7D08F0AE-B49C-45E4-BA0B-0D513EB455E4}" type="datetimeFigureOut">
              <a:rPr lang="de-CH" smtClean="0"/>
              <a:pPr/>
              <a:t>02.02.2012</a:t>
            </a:fld>
            <a:endParaRPr lang="de-CH"/>
          </a:p>
        </p:txBody>
      </p:sp>
      <p:sp>
        <p:nvSpPr>
          <p:cNvPr id="4" name="Fußzeilenplatzhalter 3"/>
          <p:cNvSpPr>
            <a:spLocks noGrp="1"/>
          </p:cNvSpPr>
          <p:nvPr>
            <p:ph type="ftr" sz="quarter" idx="2"/>
          </p:nvPr>
        </p:nvSpPr>
        <p:spPr>
          <a:xfrm>
            <a:off x="0" y="9443321"/>
            <a:ext cx="2950460" cy="497603"/>
          </a:xfrm>
          <a:prstGeom prst="rect">
            <a:avLst/>
          </a:prstGeom>
        </p:spPr>
        <p:txBody>
          <a:bodyPr vert="horz" lIns="91723" tIns="45862" rIns="91723" bIns="45862" rtlCol="0" anchor="b"/>
          <a:lstStyle>
            <a:lvl1pPr algn="l">
              <a:defRPr sz="1200"/>
            </a:lvl1pPr>
          </a:lstStyle>
          <a:p>
            <a:endParaRPr lang="de-CH"/>
          </a:p>
        </p:txBody>
      </p:sp>
      <p:sp>
        <p:nvSpPr>
          <p:cNvPr id="5" name="Foliennummernplatzhalter 4"/>
          <p:cNvSpPr>
            <a:spLocks noGrp="1"/>
          </p:cNvSpPr>
          <p:nvPr>
            <p:ph type="sldNum" sz="quarter" idx="3"/>
          </p:nvPr>
        </p:nvSpPr>
        <p:spPr>
          <a:xfrm>
            <a:off x="3858293" y="9443321"/>
            <a:ext cx="2950460" cy="497603"/>
          </a:xfrm>
          <a:prstGeom prst="rect">
            <a:avLst/>
          </a:prstGeom>
        </p:spPr>
        <p:txBody>
          <a:bodyPr vert="horz" lIns="91723" tIns="45862" rIns="91723" bIns="45862" rtlCol="0" anchor="b"/>
          <a:lstStyle>
            <a:lvl1pPr algn="r">
              <a:defRPr sz="1200"/>
            </a:lvl1pPr>
          </a:lstStyle>
          <a:p>
            <a:fld id="{0AED28D6-E262-46B7-95C4-128F39A14D30}" type="slidenum">
              <a:rPr lang="de-CH" smtClean="0"/>
              <a:pPr/>
              <a:t>‹N°›</a:t>
            </a:fld>
            <a:endParaRPr lang="de-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0460" cy="497603"/>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a:defRPr sz="1200"/>
            </a:lvl1pPr>
          </a:lstStyle>
          <a:p>
            <a:endParaRPr lang="de-DE" altLang="de-CH"/>
          </a:p>
        </p:txBody>
      </p:sp>
      <p:sp>
        <p:nvSpPr>
          <p:cNvPr id="5123" name="Rectangle 3"/>
          <p:cNvSpPr>
            <a:spLocks noGrp="1" noChangeArrowheads="1"/>
          </p:cNvSpPr>
          <p:nvPr>
            <p:ph type="dt" idx="1"/>
          </p:nvPr>
        </p:nvSpPr>
        <p:spPr bwMode="auto">
          <a:xfrm>
            <a:off x="3859915" y="0"/>
            <a:ext cx="2950460" cy="497603"/>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algn="r">
              <a:defRPr sz="1200"/>
            </a:lvl1pPr>
          </a:lstStyle>
          <a:p>
            <a:endParaRPr lang="de-DE" altLang="de-CH"/>
          </a:p>
        </p:txBody>
      </p:sp>
      <p:sp>
        <p:nvSpPr>
          <p:cNvPr id="5124"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07835" y="4723251"/>
            <a:ext cx="4994708" cy="4473654"/>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p>
            <a:pPr lvl="0"/>
            <a:r>
              <a:rPr lang="de-DE" altLang="de-CH" smtClean="0"/>
              <a:t>Klicken Sie, um die Formate des Vorlagentextes zu bearbeiten</a:t>
            </a:r>
          </a:p>
          <a:p>
            <a:pPr lvl="1"/>
            <a:r>
              <a:rPr lang="de-DE" altLang="de-CH" smtClean="0"/>
              <a:t>Zweite Ebene</a:t>
            </a:r>
          </a:p>
          <a:p>
            <a:pPr lvl="2"/>
            <a:r>
              <a:rPr lang="de-DE" altLang="de-CH" smtClean="0"/>
              <a:t>Dritte Ebene</a:t>
            </a:r>
          </a:p>
          <a:p>
            <a:pPr lvl="3"/>
            <a:r>
              <a:rPr lang="de-DE" altLang="de-CH" smtClean="0"/>
              <a:t>Vierte Ebene</a:t>
            </a:r>
          </a:p>
          <a:p>
            <a:pPr lvl="4"/>
            <a:r>
              <a:rPr lang="de-DE" altLang="de-CH" smtClean="0"/>
              <a:t>Fünfte Ebene</a:t>
            </a:r>
          </a:p>
        </p:txBody>
      </p:sp>
      <p:sp>
        <p:nvSpPr>
          <p:cNvPr id="5126" name="Rectangle 6"/>
          <p:cNvSpPr>
            <a:spLocks noGrp="1" noChangeArrowheads="1"/>
          </p:cNvSpPr>
          <p:nvPr>
            <p:ph type="ftr" sz="quarter" idx="4"/>
          </p:nvPr>
        </p:nvSpPr>
        <p:spPr bwMode="auto">
          <a:xfrm>
            <a:off x="0" y="9444912"/>
            <a:ext cx="2950460" cy="497602"/>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defRPr sz="1200"/>
            </a:lvl1pPr>
          </a:lstStyle>
          <a:p>
            <a:endParaRPr lang="de-DE" altLang="de-CH"/>
          </a:p>
        </p:txBody>
      </p:sp>
      <p:sp>
        <p:nvSpPr>
          <p:cNvPr id="5127" name="Rectangle 7"/>
          <p:cNvSpPr>
            <a:spLocks noGrp="1" noChangeArrowheads="1"/>
          </p:cNvSpPr>
          <p:nvPr>
            <p:ph type="sldNum" sz="quarter" idx="5"/>
          </p:nvPr>
        </p:nvSpPr>
        <p:spPr bwMode="auto">
          <a:xfrm>
            <a:off x="3859915" y="9444912"/>
            <a:ext cx="2950460" cy="497602"/>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a:defRPr sz="1200"/>
            </a:lvl1pPr>
          </a:lstStyle>
          <a:p>
            <a:fld id="{28C8A0F5-DCD8-4B30-AB5E-A455A003E161}" type="slidenum">
              <a:rPr lang="de-DE" altLang="de-CH"/>
              <a:pPr/>
              <a:t>‹N°›</a:t>
            </a:fld>
            <a:endParaRPr lang="de-DE" altLang="de-CH"/>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A09F1-005A-4E15-9830-6882FC93CCDA}" type="slidenum">
              <a:rPr lang="de-DE" altLang="de-CH"/>
              <a:pPr/>
              <a:t>1</a:t>
            </a:fld>
            <a:endParaRPr lang="de-DE" altLang="de-CH"/>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GB" sz="1600" b="1" dirty="0">
              <a:solidFill>
                <a:srgbClr val="ED181E"/>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28C8A0F5-DCD8-4B30-AB5E-A455A003E161}" type="slidenum">
              <a:rPr lang="de-DE" altLang="de-CH" smtClean="0"/>
              <a:pPr/>
              <a:t>8</a:t>
            </a:fld>
            <a:endParaRPr lang="de-DE" alt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28C8A0F5-DCD8-4B30-AB5E-A455A003E161}" type="slidenum">
              <a:rPr lang="de-DE" altLang="de-CH" smtClean="0"/>
              <a:pPr/>
              <a:t>10</a:t>
            </a:fld>
            <a:endParaRPr lang="de-DE" altLang="de-CH"/>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123" name="Picture 27" descr="Logo_CMYK_pos"/>
          <p:cNvPicPr>
            <a:picLocks noChangeAspect="1" noChangeArrowheads="1"/>
          </p:cNvPicPr>
          <p:nvPr/>
        </p:nvPicPr>
        <p:blipFill>
          <a:blip r:embed="rId2" cstate="print"/>
          <a:srcRect/>
          <a:stretch>
            <a:fillRect/>
          </a:stretch>
        </p:blipFill>
        <p:spPr bwMode="auto">
          <a:xfrm>
            <a:off x="927100" y="387350"/>
            <a:ext cx="1997075" cy="508000"/>
          </a:xfrm>
          <a:prstGeom prst="rect">
            <a:avLst/>
          </a:prstGeom>
          <a:noFill/>
          <a:ln w="9525">
            <a:noFill/>
            <a:miter lim="800000"/>
            <a:headEnd/>
            <a:tailEnd/>
          </a:ln>
        </p:spPr>
      </p:pic>
      <p:sp>
        <p:nvSpPr>
          <p:cNvPr id="4124" name="Rectangle 28"/>
          <p:cNvSpPr>
            <a:spLocks noGrp="1" noChangeArrowheads="1"/>
          </p:cNvSpPr>
          <p:nvPr>
            <p:ph type="ctrTitle" sz="quarter"/>
          </p:nvPr>
        </p:nvSpPr>
        <p:spPr>
          <a:xfrm>
            <a:off x="1187450" y="2270125"/>
            <a:ext cx="7597775" cy="2378075"/>
          </a:xfrm>
        </p:spPr>
        <p:txBody>
          <a:bodyPr/>
          <a:lstStyle>
            <a:lvl1pPr>
              <a:lnSpc>
                <a:spcPts val="6000"/>
              </a:lnSpc>
              <a:defRPr sz="5200"/>
            </a:lvl1pPr>
          </a:lstStyle>
          <a:p>
            <a:r>
              <a:rPr lang="de-DE" dirty="0" smtClean="0"/>
              <a:t>Titelmasterformat durch Klicken bearbeiten</a:t>
            </a:r>
            <a:endParaRPr lang="de-DE" dirty="0"/>
          </a:p>
        </p:txBody>
      </p:sp>
      <p:sp>
        <p:nvSpPr>
          <p:cNvPr id="4125" name="Rectangle 29"/>
          <p:cNvSpPr>
            <a:spLocks noGrp="1" noChangeArrowheads="1"/>
          </p:cNvSpPr>
          <p:nvPr>
            <p:ph type="subTitle" sz="quarter" idx="1"/>
          </p:nvPr>
        </p:nvSpPr>
        <p:spPr>
          <a:xfrm>
            <a:off x="1195388" y="5157788"/>
            <a:ext cx="7589837" cy="1108075"/>
          </a:xfrm>
        </p:spPr>
        <p:txBody>
          <a:bodyPr/>
          <a:lstStyle>
            <a:lvl1pPr marL="0" indent="0">
              <a:lnSpc>
                <a:spcPts val="4000"/>
              </a:lnSpc>
              <a:defRPr sz="3200"/>
            </a:lvl1pPr>
          </a:lstStyle>
          <a:p>
            <a:r>
              <a:rPr lang="de-DE" smtClean="0"/>
              <a:t>Formatvorlage des Untertitelmasters durch Klicken bearbeiten</a:t>
            </a:r>
            <a:endParaRPr lang="de-DE"/>
          </a:p>
        </p:txBody>
      </p:sp>
      <p:sp>
        <p:nvSpPr>
          <p:cNvPr id="4129" name="Text Box 33"/>
          <p:cNvSpPr txBox="1">
            <a:spLocks noChangeArrowheads="1"/>
          </p:cNvSpPr>
          <p:nvPr/>
        </p:nvSpPr>
        <p:spPr bwMode="auto">
          <a:xfrm>
            <a:off x="4464050" y="327025"/>
            <a:ext cx="4321175" cy="463846"/>
          </a:xfrm>
          <a:prstGeom prst="rect">
            <a:avLst/>
          </a:prstGeom>
          <a:noFill/>
          <a:ln w="9525">
            <a:noFill/>
            <a:miter lim="800000"/>
            <a:headEnd/>
            <a:tailEnd/>
          </a:ln>
          <a:effectLst/>
        </p:spPr>
        <p:txBody>
          <a:bodyPr lIns="90000" tIns="46800" rIns="90000" bIns="46800">
            <a:spAutoFit/>
          </a:bodyPr>
          <a:lstStyle/>
          <a:p>
            <a:pPr>
              <a:defRPr/>
            </a:pPr>
            <a:r>
              <a:rPr lang="fr-FR" sz="800" u="none" dirty="0" smtClean="0"/>
              <a:t>Département fédéral de l'intérieur DFI</a:t>
            </a:r>
          </a:p>
          <a:p>
            <a:pPr>
              <a:defRPr/>
            </a:pPr>
            <a:r>
              <a:rPr lang="fr-FR" sz="800" b="1" u="none" dirty="0" smtClean="0"/>
              <a:t>Office fédéral de la santé publique OFSP</a:t>
            </a:r>
          </a:p>
          <a:p>
            <a:pPr>
              <a:defRPr/>
            </a:pPr>
            <a:r>
              <a:rPr lang="fr-FR" sz="800" u="none" dirty="0" smtClean="0"/>
              <a:t>Unité de direction</a:t>
            </a:r>
            <a:r>
              <a:rPr lang="fr-FR" sz="800" u="none" baseline="0" dirty="0" smtClean="0"/>
              <a:t> </a:t>
            </a:r>
            <a:r>
              <a:rPr lang="fr-FR" sz="800" dirty="0" smtClean="0"/>
              <a:t>Santé publique</a:t>
            </a:r>
            <a:endParaRPr lang="en-US" sz="800" u="non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634CD074-D5E1-47F0-8411-7266697203E6}" type="slidenum">
              <a:rPr lang="de-DE"/>
              <a:pPr/>
              <a:t>‹N°›</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fr-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oliennummernplatzhalter 4"/>
          <p:cNvSpPr>
            <a:spLocks noGrp="1"/>
          </p:cNvSpPr>
          <p:nvPr>
            <p:ph type="sldNum" sz="quarter" idx="10"/>
          </p:nvPr>
        </p:nvSpPr>
        <p:spPr/>
        <p:txBody>
          <a:bodyPr/>
          <a:lstStyle>
            <a:lvl1pPr>
              <a:defRPr/>
            </a:lvl1pPr>
          </a:lstStyle>
          <a:p>
            <a:fld id="{7F3A2A52-0387-4FAB-A552-D71D462C0FD7}" type="slidenum">
              <a:rPr lang="de-DE"/>
              <a:pPr/>
              <a:t>‹N°›</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fr-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fr-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oliennummernplatzhalter 4"/>
          <p:cNvSpPr>
            <a:spLocks noGrp="1"/>
          </p:cNvSpPr>
          <p:nvPr>
            <p:ph type="sldNum" sz="quarter" idx="10"/>
          </p:nvPr>
        </p:nvSpPr>
        <p:spPr/>
        <p:txBody>
          <a:bodyPr/>
          <a:lstStyle>
            <a:lvl1pPr>
              <a:defRPr/>
            </a:lvl1pPr>
          </a:lstStyle>
          <a:p>
            <a:fld id="{CD281FD7-4C7F-4CB9-AF9A-46290BE6F235}" type="slidenum">
              <a:rPr lang="de-DE"/>
              <a:pPr/>
              <a:t>‹N°›</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Foliennummernplatzhalter 3"/>
          <p:cNvSpPr>
            <a:spLocks noGrp="1"/>
          </p:cNvSpPr>
          <p:nvPr>
            <p:ph type="sldNum" sz="quarter" idx="10"/>
          </p:nvPr>
        </p:nvSpPr>
        <p:spPr/>
        <p:txBody>
          <a:bodyPr/>
          <a:lstStyle>
            <a:lvl1pPr>
              <a:defRPr/>
            </a:lvl1pPr>
          </a:lstStyle>
          <a:p>
            <a:fld id="{ABE72652-9F0E-4728-B74D-D7430D85635B}" type="slidenum">
              <a:rPr lang="de-DE"/>
              <a:pPr/>
              <a:t>‹N°›</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86575" y="1150938"/>
            <a:ext cx="1898650" cy="2955925"/>
          </a:xfrm>
        </p:spPr>
        <p:txBody>
          <a:bodyPr vert="eaVert"/>
          <a:lstStyle/>
          <a:p>
            <a:r>
              <a:rPr lang="de-DE" smtClean="0"/>
              <a:t>Titelmasterformat durch Klicken bearbeiten</a:t>
            </a:r>
            <a:endParaRPr lang="fr-CH"/>
          </a:p>
        </p:txBody>
      </p:sp>
      <p:sp>
        <p:nvSpPr>
          <p:cNvPr id="3" name="Vertikaler Textplatzhalter 2"/>
          <p:cNvSpPr>
            <a:spLocks noGrp="1"/>
          </p:cNvSpPr>
          <p:nvPr>
            <p:ph type="body" orient="vert" idx="1"/>
          </p:nvPr>
        </p:nvSpPr>
        <p:spPr>
          <a:xfrm>
            <a:off x="1187450" y="1150938"/>
            <a:ext cx="5546725" cy="29559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Foliennummernplatzhalter 3"/>
          <p:cNvSpPr>
            <a:spLocks noGrp="1"/>
          </p:cNvSpPr>
          <p:nvPr>
            <p:ph type="sldNum" sz="quarter" idx="10"/>
          </p:nvPr>
        </p:nvSpPr>
        <p:spPr/>
        <p:txBody>
          <a:bodyPr/>
          <a:lstStyle>
            <a:lvl1pPr>
              <a:defRPr/>
            </a:lvl1pPr>
          </a:lstStyle>
          <a:p>
            <a:fld id="{B2C468D3-6489-4FBB-864B-05FE8CDFEADB}" type="slidenum">
              <a:rPr lang="de-DE"/>
              <a:pPr/>
              <a:t>‹N°›</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87450" y="1150938"/>
            <a:ext cx="7597775" cy="584775"/>
          </a:xfrm>
        </p:spPr>
        <p:txBody>
          <a:bodyPr/>
          <a:lstStyle>
            <a:lvl1pPr>
              <a:defRPr sz="3200" baseline="0"/>
            </a:lvl1pPr>
          </a:lstStyle>
          <a:p>
            <a:r>
              <a:rPr lang="de-DE" dirty="0" smtClean="0"/>
              <a:t>Titelmasterformat 1 </a:t>
            </a:r>
            <a:r>
              <a:rPr lang="de-DE" dirty="0" err="1" smtClean="0"/>
              <a:t>ligne</a:t>
            </a:r>
            <a:endParaRPr lang="fr-CH" dirty="0"/>
          </a:p>
        </p:txBody>
      </p:sp>
      <p:sp>
        <p:nvSpPr>
          <p:cNvPr id="3" name="Inhaltsplatzhalter 2"/>
          <p:cNvSpPr>
            <a:spLocks noGrp="1"/>
          </p:cNvSpPr>
          <p:nvPr>
            <p:ph idx="1" hasCustomPrompt="1"/>
          </p:nvPr>
        </p:nvSpPr>
        <p:spPr>
          <a:xfrm>
            <a:off x="1188000" y="1866597"/>
            <a:ext cx="7589837" cy="2354491"/>
          </a:xfrm>
        </p:spPr>
        <p:txBody>
          <a:bodyPr/>
          <a:lstStyle>
            <a:lvl1pPr>
              <a:buFont typeface="Arial" pitchFamily="34" charset="0"/>
              <a:buChar char="•"/>
              <a:defRPr sz="2100"/>
            </a:lvl1pPr>
            <a:lvl2pPr>
              <a:buSzPct val="100000"/>
              <a:buFont typeface="Arial" pitchFamily="34" charset="0"/>
              <a:buChar char="•"/>
              <a:defRPr sz="2100"/>
            </a:lvl2pPr>
            <a:lvl3pPr>
              <a:buSzPct val="50000"/>
              <a:buFont typeface="Wingdings" pitchFamily="2" charset="2"/>
              <a:buNone/>
              <a:defRPr sz="2100"/>
            </a:lvl3pPr>
            <a:lvl4pPr>
              <a:defRPr sz="2100"/>
            </a:lvl4pPr>
            <a:lvl5pPr>
              <a:defRPr sz="21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fr-CH" dirty="0"/>
          </a:p>
        </p:txBody>
      </p:sp>
      <p:sp>
        <p:nvSpPr>
          <p:cNvPr id="4" name="Foliennummernplatzhalter 3"/>
          <p:cNvSpPr>
            <a:spLocks noGrp="1"/>
          </p:cNvSpPr>
          <p:nvPr>
            <p:ph type="sldNum" sz="quarter" idx="10"/>
          </p:nvPr>
        </p:nvSpPr>
        <p:spPr/>
        <p:txBody>
          <a:bodyPr/>
          <a:lstStyle>
            <a:lvl1pPr>
              <a:defRPr/>
            </a:lvl1pPr>
          </a:lstStyle>
          <a:p>
            <a:fld id="{8720248A-990B-4751-A4A1-355D48FFBE11}" type="slidenum">
              <a:rPr lang="de-DE"/>
              <a:pPr/>
              <a:t>‹N°›</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87450" y="1150938"/>
            <a:ext cx="7597775" cy="1077218"/>
          </a:xfrm>
        </p:spPr>
        <p:txBody>
          <a:bodyPr/>
          <a:lstStyle>
            <a:lvl1pPr>
              <a:defRPr sz="3200" baseline="0"/>
            </a:lvl1pPr>
          </a:lstStyle>
          <a:p>
            <a:r>
              <a:rPr lang="de-DE" dirty="0" smtClean="0"/>
              <a:t>Titelmasterformat                                   2 </a:t>
            </a:r>
            <a:r>
              <a:rPr lang="de-DE" dirty="0" err="1" smtClean="0"/>
              <a:t>lignes</a:t>
            </a:r>
            <a:endParaRPr lang="fr-CH" dirty="0"/>
          </a:p>
        </p:txBody>
      </p:sp>
      <p:sp>
        <p:nvSpPr>
          <p:cNvPr id="3" name="Inhaltsplatzhalter 2"/>
          <p:cNvSpPr>
            <a:spLocks noGrp="1"/>
          </p:cNvSpPr>
          <p:nvPr>
            <p:ph idx="1" hasCustomPrompt="1"/>
          </p:nvPr>
        </p:nvSpPr>
        <p:spPr>
          <a:xfrm>
            <a:off x="1188000" y="2370653"/>
            <a:ext cx="7589837" cy="2354491"/>
          </a:xfrm>
        </p:spPr>
        <p:txBody>
          <a:bodyPr/>
          <a:lstStyle>
            <a:lvl1pPr>
              <a:buFont typeface="Arial" pitchFamily="34" charset="0"/>
              <a:buChar char="•"/>
              <a:defRPr sz="2100"/>
            </a:lvl1pPr>
            <a:lvl2pPr>
              <a:buSzPct val="100000"/>
              <a:buFont typeface="Arial" pitchFamily="34" charset="0"/>
              <a:buChar char="•"/>
              <a:defRPr sz="2100"/>
            </a:lvl2pPr>
            <a:lvl3pPr>
              <a:buSzPct val="50000"/>
              <a:buFont typeface="Wingdings" pitchFamily="2" charset="2"/>
              <a:buNone/>
              <a:defRPr sz="2100"/>
            </a:lvl3pPr>
            <a:lvl4pPr>
              <a:defRPr sz="2100"/>
            </a:lvl4pPr>
            <a:lvl5pPr>
              <a:defRPr sz="21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fr-CH" dirty="0"/>
          </a:p>
        </p:txBody>
      </p:sp>
      <p:sp>
        <p:nvSpPr>
          <p:cNvPr id="4" name="Foliennummernplatzhalter 3"/>
          <p:cNvSpPr>
            <a:spLocks noGrp="1"/>
          </p:cNvSpPr>
          <p:nvPr>
            <p:ph type="sldNum" sz="quarter" idx="10"/>
          </p:nvPr>
        </p:nvSpPr>
        <p:spPr/>
        <p:txBody>
          <a:bodyPr/>
          <a:lstStyle>
            <a:lvl1pPr>
              <a:defRPr/>
            </a:lvl1pPr>
          </a:lstStyle>
          <a:p>
            <a:fld id="{8720248A-990B-4751-A4A1-355D48FFBE11}" type="slidenum">
              <a:rPr lang="de-DE"/>
              <a:pPr/>
              <a:t>‹N°›</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87450" y="1150938"/>
            <a:ext cx="7597775" cy="1569660"/>
          </a:xfrm>
        </p:spPr>
        <p:txBody>
          <a:bodyPr/>
          <a:lstStyle>
            <a:lvl1pPr>
              <a:defRPr sz="3200" baseline="0"/>
            </a:lvl1pPr>
          </a:lstStyle>
          <a:p>
            <a:r>
              <a:rPr lang="de-DE" dirty="0" smtClean="0"/>
              <a:t>Titelmasterformat  </a:t>
            </a:r>
            <a:br>
              <a:rPr lang="de-DE" dirty="0" smtClean="0"/>
            </a:br>
            <a:r>
              <a:rPr lang="de-DE" dirty="0" smtClean="0"/>
              <a:t>                                                                                             3 </a:t>
            </a:r>
            <a:r>
              <a:rPr lang="de-DE" dirty="0" err="1" smtClean="0"/>
              <a:t>lignes</a:t>
            </a:r>
            <a:r>
              <a:rPr lang="de-DE" dirty="0" smtClean="0"/>
              <a:t>     </a:t>
            </a:r>
            <a:endParaRPr lang="fr-CH" dirty="0"/>
          </a:p>
        </p:txBody>
      </p:sp>
      <p:sp>
        <p:nvSpPr>
          <p:cNvPr id="3" name="Inhaltsplatzhalter 2"/>
          <p:cNvSpPr>
            <a:spLocks noGrp="1"/>
          </p:cNvSpPr>
          <p:nvPr>
            <p:ph idx="1" hasCustomPrompt="1"/>
          </p:nvPr>
        </p:nvSpPr>
        <p:spPr>
          <a:xfrm>
            <a:off x="1188000" y="2874709"/>
            <a:ext cx="7589837" cy="2354491"/>
          </a:xfrm>
        </p:spPr>
        <p:txBody>
          <a:bodyPr/>
          <a:lstStyle>
            <a:lvl1pPr>
              <a:buFont typeface="Arial" pitchFamily="34" charset="0"/>
              <a:buChar char="•"/>
              <a:defRPr sz="2100"/>
            </a:lvl1pPr>
            <a:lvl2pPr>
              <a:buSzPct val="100000"/>
              <a:buFont typeface="Arial" pitchFamily="34" charset="0"/>
              <a:buChar char="•"/>
              <a:defRPr sz="2100"/>
            </a:lvl2pPr>
            <a:lvl3pPr>
              <a:buSzPct val="50000"/>
              <a:buFont typeface="Wingdings" pitchFamily="2" charset="2"/>
              <a:buNone/>
              <a:defRPr sz="2100"/>
            </a:lvl3pPr>
            <a:lvl4pPr>
              <a:defRPr sz="2100"/>
            </a:lvl4pPr>
            <a:lvl5pPr>
              <a:defRPr sz="21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fr-CH" dirty="0"/>
          </a:p>
        </p:txBody>
      </p:sp>
      <p:sp>
        <p:nvSpPr>
          <p:cNvPr id="4" name="Foliennummernplatzhalter 3"/>
          <p:cNvSpPr>
            <a:spLocks noGrp="1"/>
          </p:cNvSpPr>
          <p:nvPr>
            <p:ph type="sldNum" sz="quarter" idx="10"/>
          </p:nvPr>
        </p:nvSpPr>
        <p:spPr/>
        <p:txBody>
          <a:bodyPr/>
          <a:lstStyle>
            <a:lvl1pPr>
              <a:defRPr/>
            </a:lvl1pPr>
          </a:lstStyle>
          <a:p>
            <a:fld id="{8720248A-990B-4751-A4A1-355D48FFBE11}" type="slidenum">
              <a:rPr lang="de-DE"/>
              <a:pPr/>
              <a:t>‹N°›</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87450" y="1150938"/>
            <a:ext cx="7597775" cy="2062103"/>
          </a:xfrm>
        </p:spPr>
        <p:txBody>
          <a:bodyPr/>
          <a:lstStyle>
            <a:lvl1pPr>
              <a:defRPr sz="3200" baseline="0"/>
            </a:lvl1pPr>
          </a:lstStyle>
          <a:p>
            <a:r>
              <a:rPr lang="de-DE" dirty="0" smtClean="0"/>
              <a:t>Titelmasterformat  </a:t>
            </a:r>
            <a:br>
              <a:rPr lang="de-DE" dirty="0" smtClean="0"/>
            </a:br>
            <a:r>
              <a:rPr lang="de-DE" dirty="0" smtClean="0"/>
              <a:t>                                                                                             </a:t>
            </a:r>
            <a:br>
              <a:rPr lang="de-DE" dirty="0" smtClean="0"/>
            </a:br>
            <a:r>
              <a:rPr lang="de-DE" dirty="0" smtClean="0"/>
              <a:t/>
            </a:r>
            <a:br>
              <a:rPr lang="de-DE" dirty="0" smtClean="0"/>
            </a:br>
            <a:r>
              <a:rPr lang="de-DE" dirty="0" smtClean="0"/>
              <a:t>4 </a:t>
            </a:r>
            <a:r>
              <a:rPr lang="de-DE" dirty="0" err="1" smtClean="0"/>
              <a:t>lignes</a:t>
            </a:r>
            <a:r>
              <a:rPr lang="de-DE" dirty="0" smtClean="0"/>
              <a:t>     </a:t>
            </a:r>
            <a:endParaRPr lang="fr-CH" dirty="0"/>
          </a:p>
        </p:txBody>
      </p:sp>
      <p:sp>
        <p:nvSpPr>
          <p:cNvPr id="3" name="Inhaltsplatzhalter 2"/>
          <p:cNvSpPr>
            <a:spLocks noGrp="1"/>
          </p:cNvSpPr>
          <p:nvPr>
            <p:ph idx="1" hasCustomPrompt="1"/>
          </p:nvPr>
        </p:nvSpPr>
        <p:spPr>
          <a:xfrm>
            <a:off x="1188000" y="3212976"/>
            <a:ext cx="7589837" cy="2354491"/>
          </a:xfrm>
        </p:spPr>
        <p:txBody>
          <a:bodyPr/>
          <a:lstStyle>
            <a:lvl1pPr>
              <a:buFont typeface="Arial" pitchFamily="34" charset="0"/>
              <a:buChar char="•"/>
              <a:defRPr sz="2100"/>
            </a:lvl1pPr>
            <a:lvl2pPr>
              <a:buSzPct val="100000"/>
              <a:buFont typeface="Arial" pitchFamily="34" charset="0"/>
              <a:buChar char="•"/>
              <a:defRPr sz="2100"/>
            </a:lvl2pPr>
            <a:lvl3pPr>
              <a:buSzPct val="50000"/>
              <a:buFont typeface="Wingdings" pitchFamily="2" charset="2"/>
              <a:buNone/>
              <a:defRPr sz="2100"/>
            </a:lvl3pPr>
            <a:lvl4pPr>
              <a:defRPr sz="2100"/>
            </a:lvl4pPr>
            <a:lvl5pPr>
              <a:defRPr sz="21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fr-CH" dirty="0"/>
          </a:p>
        </p:txBody>
      </p:sp>
      <p:sp>
        <p:nvSpPr>
          <p:cNvPr id="4" name="Foliennummernplatzhalter 3"/>
          <p:cNvSpPr>
            <a:spLocks noGrp="1"/>
          </p:cNvSpPr>
          <p:nvPr>
            <p:ph type="sldNum" sz="quarter" idx="10"/>
          </p:nvPr>
        </p:nvSpPr>
        <p:spPr/>
        <p:txBody>
          <a:bodyPr/>
          <a:lstStyle>
            <a:lvl1pPr>
              <a:defRPr/>
            </a:lvl1pPr>
          </a:lstStyle>
          <a:p>
            <a:fld id="{8720248A-990B-4751-A4A1-355D48FFBE11}" type="slidenum">
              <a:rPr lang="de-DE"/>
              <a:pPr/>
              <a:t>‹N°›</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fr-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oliennummernplatzhalter 3"/>
          <p:cNvSpPr>
            <a:spLocks noGrp="1"/>
          </p:cNvSpPr>
          <p:nvPr>
            <p:ph type="sldNum" sz="quarter" idx="10"/>
          </p:nvPr>
        </p:nvSpPr>
        <p:spPr/>
        <p:txBody>
          <a:bodyPr/>
          <a:lstStyle>
            <a:lvl1pPr>
              <a:defRPr/>
            </a:lvl1pPr>
          </a:lstStyle>
          <a:p>
            <a:fld id="{427472B7-FD28-406C-B6C5-E1B9AACB5F7D}" type="slidenum">
              <a:rPr lang="de-DE"/>
              <a:pPr/>
              <a:t>‹N°›</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CH"/>
          </a:p>
        </p:txBody>
      </p:sp>
      <p:sp>
        <p:nvSpPr>
          <p:cNvPr id="3" name="Inhaltsplatzhalter 2"/>
          <p:cNvSpPr>
            <a:spLocks noGrp="1"/>
          </p:cNvSpPr>
          <p:nvPr>
            <p:ph sz="half" idx="1"/>
          </p:nvPr>
        </p:nvSpPr>
        <p:spPr>
          <a:xfrm>
            <a:off x="1195388" y="1881188"/>
            <a:ext cx="3717925" cy="222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fr-CH" dirty="0"/>
          </a:p>
        </p:txBody>
      </p:sp>
      <p:sp>
        <p:nvSpPr>
          <p:cNvPr id="4" name="Inhaltsplatzhalter 3"/>
          <p:cNvSpPr>
            <a:spLocks noGrp="1"/>
          </p:cNvSpPr>
          <p:nvPr>
            <p:ph sz="half" idx="2"/>
          </p:nvPr>
        </p:nvSpPr>
        <p:spPr>
          <a:xfrm>
            <a:off x="5065713" y="1881188"/>
            <a:ext cx="3719512" cy="222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fr-CH" dirty="0"/>
          </a:p>
        </p:txBody>
      </p:sp>
      <p:sp>
        <p:nvSpPr>
          <p:cNvPr id="5" name="Foliennummernplatzhalter 4"/>
          <p:cNvSpPr>
            <a:spLocks noGrp="1"/>
          </p:cNvSpPr>
          <p:nvPr>
            <p:ph type="sldNum" sz="quarter" idx="10"/>
          </p:nvPr>
        </p:nvSpPr>
        <p:spPr/>
        <p:txBody>
          <a:bodyPr/>
          <a:lstStyle>
            <a:lvl1pPr>
              <a:defRPr/>
            </a:lvl1pPr>
          </a:lstStyle>
          <a:p>
            <a:fld id="{AD2BD033-EF24-4F20-A0BD-56B40E2E38C7}" type="slidenum">
              <a:rPr lang="de-DE"/>
              <a:pPr/>
              <a:t>‹N°›</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fr-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fr-CH"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7" name="Foliennummernplatzhalter 6"/>
          <p:cNvSpPr>
            <a:spLocks noGrp="1"/>
          </p:cNvSpPr>
          <p:nvPr>
            <p:ph type="sldNum" sz="quarter" idx="10"/>
          </p:nvPr>
        </p:nvSpPr>
        <p:spPr/>
        <p:txBody>
          <a:bodyPr/>
          <a:lstStyle>
            <a:lvl1pPr>
              <a:defRPr/>
            </a:lvl1pPr>
          </a:lstStyle>
          <a:p>
            <a:fld id="{670548C0-4505-4AA0-BEC4-37B900F3D711}" type="slidenum">
              <a:rPr lang="de-DE"/>
              <a:pPr/>
              <a:t>‹N°›</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CH"/>
          </a:p>
        </p:txBody>
      </p:sp>
      <p:sp>
        <p:nvSpPr>
          <p:cNvPr id="3" name="Foliennummernplatzhalter 2"/>
          <p:cNvSpPr>
            <a:spLocks noGrp="1"/>
          </p:cNvSpPr>
          <p:nvPr>
            <p:ph type="sldNum" sz="quarter" idx="10"/>
          </p:nvPr>
        </p:nvSpPr>
        <p:spPr/>
        <p:txBody>
          <a:bodyPr/>
          <a:lstStyle>
            <a:lvl1pPr>
              <a:defRPr/>
            </a:lvl1pPr>
          </a:lstStyle>
          <a:p>
            <a:fld id="{AC449C66-B9DB-4D85-89A5-719448E0A5A3}" type="slidenum">
              <a:rPr lang="de-DE"/>
              <a:pPr/>
              <a:t>‹N°›</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9" name="Picture 25" descr="Logo_CMYK_pos"/>
          <p:cNvPicPr>
            <a:picLocks noChangeAspect="1" noChangeArrowheads="1"/>
          </p:cNvPicPr>
          <p:nvPr/>
        </p:nvPicPr>
        <p:blipFill>
          <a:blip r:embed="rId16" cstate="print"/>
          <a:srcRect/>
          <a:stretch>
            <a:fillRect/>
          </a:stretch>
        </p:blipFill>
        <p:spPr bwMode="auto">
          <a:xfrm>
            <a:off x="927100" y="387350"/>
            <a:ext cx="1997075" cy="508000"/>
          </a:xfrm>
          <a:prstGeom prst="rect">
            <a:avLst/>
          </a:prstGeom>
          <a:noFill/>
          <a:ln w="9525">
            <a:noFill/>
            <a:miter lim="800000"/>
            <a:headEnd/>
            <a:tailEnd/>
          </a:ln>
        </p:spPr>
      </p:pic>
      <p:sp>
        <p:nvSpPr>
          <p:cNvPr id="1051" name="Rectangle 27"/>
          <p:cNvSpPr>
            <a:spLocks noGrp="1" noChangeArrowheads="1"/>
          </p:cNvSpPr>
          <p:nvPr>
            <p:ph type="title"/>
          </p:nvPr>
        </p:nvSpPr>
        <p:spPr bwMode="auto">
          <a:xfrm>
            <a:off x="1187450" y="1150938"/>
            <a:ext cx="75977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de-DE" smtClean="0"/>
              <a:t>Titelmasterformat durch Klicken bearbeiten</a:t>
            </a:r>
          </a:p>
        </p:txBody>
      </p:sp>
      <p:sp>
        <p:nvSpPr>
          <p:cNvPr id="1052" name="Rectangle 28"/>
          <p:cNvSpPr>
            <a:spLocks noGrp="1" noChangeArrowheads="1"/>
          </p:cNvSpPr>
          <p:nvPr>
            <p:ph type="body" idx="1"/>
          </p:nvPr>
        </p:nvSpPr>
        <p:spPr bwMode="auto">
          <a:xfrm>
            <a:off x="1195388" y="1881188"/>
            <a:ext cx="7589837" cy="2225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55" name="Rectangle 31"/>
          <p:cNvSpPr>
            <a:spLocks noGrp="1" noChangeArrowheads="1"/>
          </p:cNvSpPr>
          <p:nvPr>
            <p:ph type="sldNum" sz="quarter" idx="4"/>
          </p:nvPr>
        </p:nvSpPr>
        <p:spPr bwMode="auto">
          <a:xfrm>
            <a:off x="6732588" y="64643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200"/>
              </a:lnSpc>
              <a:defRPr sz="900"/>
            </a:lvl1pPr>
          </a:lstStyle>
          <a:p>
            <a:fld id="{C586186F-6692-4811-96DF-8CB45B2502CA}" type="slidenum">
              <a:rPr lang="de-DE"/>
              <a:pPr/>
              <a:t>‹N°›</a:t>
            </a:fld>
            <a:endParaRPr lang="de-DE"/>
          </a:p>
        </p:txBody>
      </p:sp>
      <p:sp>
        <p:nvSpPr>
          <p:cNvPr id="1056" name="Text Box 32"/>
          <p:cNvSpPr txBox="1">
            <a:spLocks noChangeArrowheads="1"/>
          </p:cNvSpPr>
          <p:nvPr/>
        </p:nvSpPr>
        <p:spPr bwMode="auto">
          <a:xfrm>
            <a:off x="1204913" y="6165850"/>
            <a:ext cx="5302250" cy="556179"/>
          </a:xfrm>
          <a:prstGeom prst="rect">
            <a:avLst/>
          </a:prstGeom>
          <a:noFill/>
          <a:ln w="9525">
            <a:noFill/>
            <a:miter lim="800000"/>
            <a:headEnd/>
            <a:tailEnd/>
          </a:ln>
          <a:effectLst/>
        </p:spPr>
        <p:txBody>
          <a:bodyPr lIns="90000" tIns="46800" rIns="90000" bIns="46800">
            <a:spAutoFit/>
          </a:bodyPr>
          <a:lstStyle/>
          <a:p>
            <a:pPr>
              <a:lnSpc>
                <a:spcPts val="1200"/>
              </a:lnSpc>
            </a:pPr>
            <a:r>
              <a:rPr lang="de-CH" altLang="de-CH" sz="900" b="1" dirty="0" err="1" smtClean="0"/>
              <a:t>Vaccination</a:t>
            </a:r>
            <a:r>
              <a:rPr lang="de-CH" altLang="de-CH" sz="900" b="1" baseline="0" dirty="0" smtClean="0"/>
              <a:t> </a:t>
            </a:r>
            <a:r>
              <a:rPr lang="de-CH" altLang="de-CH" sz="900" b="1" baseline="0" dirty="0" err="1" smtClean="0"/>
              <a:t>contre</a:t>
            </a:r>
            <a:r>
              <a:rPr lang="de-CH" altLang="de-CH" sz="900" b="1" baseline="0" dirty="0" smtClean="0"/>
              <a:t> le </a:t>
            </a:r>
            <a:r>
              <a:rPr lang="de-CH" altLang="de-CH" sz="900" b="1" baseline="0" dirty="0" err="1" smtClean="0"/>
              <a:t>cancer</a:t>
            </a:r>
            <a:r>
              <a:rPr lang="de-CH" altLang="de-CH" sz="900" b="1" baseline="0" dirty="0" smtClean="0"/>
              <a:t> du </a:t>
            </a:r>
            <a:r>
              <a:rPr lang="de-CH" altLang="de-CH" sz="900" b="1" baseline="0" dirty="0" err="1" smtClean="0"/>
              <a:t>col</a:t>
            </a:r>
            <a:r>
              <a:rPr lang="de-CH" altLang="de-CH" sz="900" b="1" baseline="0" dirty="0" smtClean="0"/>
              <a:t> de </a:t>
            </a:r>
            <a:r>
              <a:rPr lang="de-CH" altLang="de-CH" sz="900" b="1" baseline="0" dirty="0" err="1" smtClean="0"/>
              <a:t>l‘utérus</a:t>
            </a:r>
            <a:endParaRPr lang="de-CH" altLang="de-CH" sz="900" b="1" dirty="0"/>
          </a:p>
          <a:p>
            <a:pPr>
              <a:lnSpc>
                <a:spcPts val="1200"/>
              </a:lnSpc>
            </a:pPr>
            <a:r>
              <a:rPr lang="de-CH" altLang="de-CH" sz="900" dirty="0" smtClean="0"/>
              <a:t>Division </a:t>
            </a:r>
            <a:r>
              <a:rPr lang="de-CH" altLang="de-CH" sz="900" dirty="0" err="1" smtClean="0"/>
              <a:t>Maladies</a:t>
            </a:r>
            <a:r>
              <a:rPr lang="de-CH" altLang="de-CH" sz="900" baseline="0" dirty="0" smtClean="0"/>
              <a:t> </a:t>
            </a:r>
            <a:r>
              <a:rPr lang="de-CH" altLang="de-CH" sz="900" baseline="0" dirty="0" err="1" smtClean="0"/>
              <a:t>transmissibles</a:t>
            </a:r>
            <a:endParaRPr lang="de-CH" altLang="de-CH" sz="900" dirty="0"/>
          </a:p>
          <a:p>
            <a:pPr>
              <a:lnSpc>
                <a:spcPts val="1200"/>
              </a:lnSpc>
            </a:pPr>
            <a:r>
              <a:rPr lang="de-CH" altLang="de-CH" sz="900" dirty="0" smtClean="0"/>
              <a:t>Janvier</a:t>
            </a:r>
            <a:r>
              <a:rPr lang="de-CH" altLang="de-CH" sz="900" baseline="0" dirty="0" smtClean="0"/>
              <a:t> 2012</a:t>
            </a:r>
            <a:endParaRPr lang="de-DE" altLang="de-CH" sz="900" dirty="0"/>
          </a:p>
        </p:txBody>
      </p:sp>
      <p:sp>
        <p:nvSpPr>
          <p:cNvPr id="1057" name="Text Box 33"/>
          <p:cNvSpPr txBox="1">
            <a:spLocks noChangeArrowheads="1"/>
          </p:cNvSpPr>
          <p:nvPr/>
        </p:nvSpPr>
        <p:spPr bwMode="auto">
          <a:xfrm>
            <a:off x="4464050" y="327025"/>
            <a:ext cx="4321175" cy="463846"/>
          </a:xfrm>
          <a:prstGeom prst="rect">
            <a:avLst/>
          </a:prstGeom>
          <a:noFill/>
          <a:ln w="9525">
            <a:noFill/>
            <a:miter lim="800000"/>
            <a:headEnd/>
            <a:tailEnd/>
          </a:ln>
          <a:effectLst/>
        </p:spPr>
        <p:txBody>
          <a:bodyPr lIns="90000" tIns="46800" rIns="90000" bIns="46800">
            <a:spAutoFit/>
          </a:bodyPr>
          <a:lstStyle/>
          <a:p>
            <a:pPr>
              <a:defRPr/>
            </a:pPr>
            <a:r>
              <a:rPr lang="fr-FR" sz="800" u="none" dirty="0" smtClean="0"/>
              <a:t>Département fédéral de l'intérieur DFI</a:t>
            </a:r>
          </a:p>
          <a:p>
            <a:pPr>
              <a:defRPr/>
            </a:pPr>
            <a:r>
              <a:rPr lang="fr-FR" sz="800" b="1" u="none" dirty="0" smtClean="0"/>
              <a:t>Office fédéral de la santé publique OFSP</a:t>
            </a:r>
          </a:p>
          <a:p>
            <a:pPr>
              <a:defRPr/>
            </a:pPr>
            <a:r>
              <a:rPr lang="fr-FR" sz="800" u="none" dirty="0" smtClean="0"/>
              <a:t>Unité de direction</a:t>
            </a:r>
            <a:r>
              <a:rPr lang="fr-FR" sz="800" u="none" baseline="0" dirty="0" smtClean="0"/>
              <a:t> </a:t>
            </a:r>
            <a:r>
              <a:rPr lang="fr-FR" sz="800" dirty="0" smtClean="0"/>
              <a:t>Santé publique</a:t>
            </a:r>
            <a:endParaRPr lang="en-US" sz="800" u="non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85738" indent="-185738" algn="l" rtl="0" eaLnBrk="1" fontAlgn="base" hangingPunct="1">
        <a:spcBef>
          <a:spcPct val="50000"/>
        </a:spcBef>
        <a:spcAft>
          <a:spcPct val="0"/>
        </a:spcAft>
        <a:buClr>
          <a:schemeClr val="tx1"/>
        </a:buClr>
        <a:defRPr sz="2000">
          <a:solidFill>
            <a:schemeClr val="tx1"/>
          </a:solidFill>
          <a:latin typeface="+mn-lt"/>
          <a:ea typeface="+mn-ea"/>
          <a:cs typeface="+mn-cs"/>
        </a:defRPr>
      </a:lvl1pPr>
      <a:lvl2pPr marL="346075" indent="-158750" algn="l" rtl="0" eaLnBrk="1" fontAlgn="base" hangingPunct="1">
        <a:spcBef>
          <a:spcPct val="50000"/>
        </a:spcBef>
        <a:spcAft>
          <a:spcPct val="0"/>
        </a:spcAft>
        <a:buClr>
          <a:schemeClr val="tx1"/>
        </a:buClr>
        <a:buChar char="•"/>
        <a:defRPr sz="2000">
          <a:solidFill>
            <a:schemeClr val="tx1"/>
          </a:solidFill>
          <a:latin typeface="+mn-lt"/>
        </a:defRPr>
      </a:lvl2pPr>
      <a:lvl3pPr marL="533400" indent="-185738" algn="l" rtl="0" eaLnBrk="1" fontAlgn="base" hangingPunct="1">
        <a:spcBef>
          <a:spcPct val="50000"/>
        </a:spcBef>
        <a:spcAft>
          <a:spcPct val="0"/>
        </a:spcAft>
        <a:buClr>
          <a:schemeClr val="tx1"/>
        </a:buClr>
        <a:buChar char="•"/>
        <a:defRPr sz="2000">
          <a:solidFill>
            <a:schemeClr val="tx1"/>
          </a:solidFill>
          <a:latin typeface="+mn-lt"/>
        </a:defRPr>
      </a:lvl3pPr>
      <a:lvl4pPr marL="701675" indent="-166688" algn="l" rtl="0" eaLnBrk="1" fontAlgn="base" hangingPunct="1">
        <a:spcBef>
          <a:spcPct val="50000"/>
        </a:spcBef>
        <a:spcAft>
          <a:spcPct val="0"/>
        </a:spcAft>
        <a:buClr>
          <a:schemeClr val="tx1"/>
        </a:buClr>
        <a:buChar char="•"/>
        <a:defRPr sz="2000">
          <a:solidFill>
            <a:schemeClr val="tx1"/>
          </a:solidFill>
          <a:latin typeface="+mn-lt"/>
        </a:defRPr>
      </a:lvl4pPr>
      <a:lvl5pPr marL="914400" indent="-201613" algn="l" rtl="0" eaLnBrk="1" fontAlgn="base" hangingPunct="1">
        <a:spcBef>
          <a:spcPct val="50000"/>
        </a:spcBef>
        <a:spcAft>
          <a:spcPct val="0"/>
        </a:spcAft>
        <a:buClr>
          <a:schemeClr val="tx1"/>
        </a:buClr>
        <a:buChar char="•"/>
        <a:defRPr sz="2000">
          <a:solidFill>
            <a:schemeClr val="tx1"/>
          </a:solidFill>
          <a:latin typeface="+mn-lt"/>
        </a:defRPr>
      </a:lvl5pPr>
      <a:lvl6pPr marL="1371600" indent="-201613" algn="l" rtl="0" eaLnBrk="1" fontAlgn="base" hangingPunct="1">
        <a:spcBef>
          <a:spcPct val="50000"/>
        </a:spcBef>
        <a:spcAft>
          <a:spcPct val="0"/>
        </a:spcAft>
        <a:buClr>
          <a:schemeClr val="tx1"/>
        </a:buClr>
        <a:buChar char="•"/>
        <a:defRPr sz="2000">
          <a:solidFill>
            <a:schemeClr val="tx1"/>
          </a:solidFill>
          <a:latin typeface="+mn-lt"/>
        </a:defRPr>
      </a:lvl6pPr>
      <a:lvl7pPr marL="1828800" indent="-201613" algn="l" rtl="0" eaLnBrk="1" fontAlgn="base" hangingPunct="1">
        <a:spcBef>
          <a:spcPct val="50000"/>
        </a:spcBef>
        <a:spcAft>
          <a:spcPct val="0"/>
        </a:spcAft>
        <a:buClr>
          <a:schemeClr val="tx1"/>
        </a:buClr>
        <a:buChar char="•"/>
        <a:defRPr sz="2000">
          <a:solidFill>
            <a:schemeClr val="tx1"/>
          </a:solidFill>
          <a:latin typeface="+mn-lt"/>
        </a:defRPr>
      </a:lvl7pPr>
      <a:lvl8pPr marL="2286000" indent="-201613" algn="l" rtl="0" eaLnBrk="1" fontAlgn="base" hangingPunct="1">
        <a:spcBef>
          <a:spcPct val="50000"/>
        </a:spcBef>
        <a:spcAft>
          <a:spcPct val="0"/>
        </a:spcAft>
        <a:buClr>
          <a:schemeClr val="tx1"/>
        </a:buClr>
        <a:buChar char="•"/>
        <a:defRPr sz="2000">
          <a:solidFill>
            <a:schemeClr val="tx1"/>
          </a:solidFill>
          <a:latin typeface="+mn-lt"/>
        </a:defRPr>
      </a:lvl8pPr>
      <a:lvl9pPr marL="2743200" indent="-201613" algn="l" rtl="0" eaLnBrk="1" fontAlgn="base" hangingPunct="1">
        <a:spcBef>
          <a:spcPct val="50000"/>
        </a:spcBef>
        <a:spcAft>
          <a:spcPct val="0"/>
        </a:spcAft>
        <a:buClr>
          <a:schemeClr val="tx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apillomavirus"/>
          <p:cNvPicPr>
            <a:picLocks noChangeAspect="1" noChangeArrowheads="1"/>
          </p:cNvPicPr>
          <p:nvPr/>
        </p:nvPicPr>
        <p:blipFill>
          <a:blip r:embed="rId3" cstate="print"/>
          <a:srcRect r="15092" b="41870"/>
          <a:stretch>
            <a:fillRect/>
          </a:stretch>
        </p:blipFill>
        <p:spPr bwMode="auto">
          <a:xfrm>
            <a:off x="5292377" y="4221088"/>
            <a:ext cx="3851623" cy="2636912"/>
          </a:xfrm>
          <a:prstGeom prst="rect">
            <a:avLst/>
          </a:prstGeom>
          <a:noFill/>
          <a:ln w="9525">
            <a:noFill/>
            <a:miter lim="800000"/>
            <a:headEnd/>
            <a:tailEnd/>
          </a:ln>
        </p:spPr>
      </p:pic>
      <p:sp>
        <p:nvSpPr>
          <p:cNvPr id="31746" name="Rectangle 2"/>
          <p:cNvSpPr>
            <a:spLocks noGrp="1" noChangeArrowheads="1"/>
          </p:cNvSpPr>
          <p:nvPr>
            <p:ph type="ctrTitle"/>
          </p:nvPr>
        </p:nvSpPr>
        <p:spPr>
          <a:xfrm>
            <a:off x="1187450" y="1844824"/>
            <a:ext cx="7597775" cy="2492990"/>
          </a:xfrm>
        </p:spPr>
        <p:txBody>
          <a:bodyPr/>
          <a:lstStyle/>
          <a:p>
            <a:pPr>
              <a:lnSpc>
                <a:spcPct val="100000"/>
              </a:lnSpc>
            </a:pPr>
            <a:r>
              <a:rPr lang="fr-CH" dirty="0" smtClean="0"/>
              <a:t>Vaccination contre le cancer du col de l‘utérus</a:t>
            </a:r>
            <a:endParaRPr lang="fr-CH" dirty="0"/>
          </a:p>
        </p:txBody>
      </p:sp>
      <p:sp>
        <p:nvSpPr>
          <p:cNvPr id="31747" name="Rectangle 3"/>
          <p:cNvSpPr>
            <a:spLocks noGrp="1" noChangeArrowheads="1"/>
          </p:cNvSpPr>
          <p:nvPr>
            <p:ph type="subTitle" idx="1"/>
          </p:nvPr>
        </p:nvSpPr>
        <p:spPr>
          <a:xfrm>
            <a:off x="1195388" y="5157788"/>
            <a:ext cx="7589837" cy="1015663"/>
          </a:xfrm>
        </p:spPr>
        <p:txBody>
          <a:bodyPr/>
          <a:lstStyle/>
          <a:p>
            <a:pPr>
              <a:lnSpc>
                <a:spcPct val="100000"/>
              </a:lnSpc>
            </a:pPr>
            <a:r>
              <a:rPr lang="fr-CH" sz="2000" dirty="0" smtClean="0"/>
              <a:t>Présentation pour les médecins, </a:t>
            </a:r>
            <a:br>
              <a:rPr lang="fr-CH" sz="2000" dirty="0" smtClean="0"/>
            </a:br>
            <a:r>
              <a:rPr lang="fr-CH" sz="2000" dirty="0" smtClean="0"/>
              <a:t>le personnel de santé</a:t>
            </a:r>
            <a:br>
              <a:rPr lang="fr-CH" sz="2000" dirty="0" smtClean="0"/>
            </a:br>
            <a:r>
              <a:rPr lang="fr-CH" sz="2000" dirty="0" smtClean="0"/>
              <a:t>et les services cantonaux</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a:xfrm>
            <a:off x="1187450" y="1150938"/>
            <a:ext cx="7777038" cy="1077218"/>
          </a:xfrm>
        </p:spPr>
        <p:txBody>
          <a:bodyPr/>
          <a:lstStyle/>
          <a:p>
            <a:r>
              <a:rPr lang="fr-CH" sz="3200" dirty="0" smtClean="0"/>
              <a:t>Traitement du cancer du col de l’utérus et de ses stades préliminaires (2)</a:t>
            </a:r>
            <a:endParaRPr lang="de-CH" sz="3200" dirty="0"/>
          </a:p>
        </p:txBody>
      </p:sp>
      <p:sp>
        <p:nvSpPr>
          <p:cNvPr id="23572" name="Rectangle 20"/>
          <p:cNvSpPr>
            <a:spLocks noGrp="1" noChangeArrowheads="1"/>
          </p:cNvSpPr>
          <p:nvPr>
            <p:ph idx="1"/>
          </p:nvPr>
        </p:nvSpPr>
        <p:spPr>
          <a:xfrm>
            <a:off x="1188000" y="2370653"/>
            <a:ext cx="7589837" cy="2677656"/>
          </a:xfrm>
        </p:spPr>
        <p:txBody>
          <a:bodyPr/>
          <a:lstStyle/>
          <a:p>
            <a:pPr marL="174625" lvl="1" indent="-174625">
              <a:spcAft>
                <a:spcPct val="50000"/>
              </a:spcAft>
            </a:pPr>
            <a:r>
              <a:rPr lang="fr-CH" sz="2100" dirty="0" smtClean="0">
                <a:solidFill>
                  <a:schemeClr val="tx2"/>
                </a:solidFill>
              </a:rPr>
              <a:t>Un contrôle gynécologique tous les trois ans est </a:t>
            </a:r>
            <a:r>
              <a:rPr lang="fr-CH" sz="2100" dirty="0" smtClean="0">
                <a:solidFill>
                  <a:schemeClr val="tx2"/>
                </a:solidFill>
              </a:rPr>
              <a:t>aussi nécessaire pour </a:t>
            </a:r>
            <a:r>
              <a:rPr lang="fr-CH" sz="2100" dirty="0" smtClean="0">
                <a:solidFill>
                  <a:schemeClr val="tx2"/>
                </a:solidFill>
              </a:rPr>
              <a:t>les femmes vaccinées. Il consiste en :</a:t>
            </a:r>
          </a:p>
          <a:p>
            <a:pPr marL="534988" lvl="1" indent="-360363">
              <a:spcAft>
                <a:spcPct val="50000"/>
              </a:spcAft>
              <a:buFont typeface="Wingdings 3"/>
              <a:buChar char="Ú"/>
            </a:pPr>
            <a:r>
              <a:rPr lang="fr-CH" dirty="0" smtClean="0">
                <a:solidFill>
                  <a:schemeClr val="tx2"/>
                </a:solidFill>
              </a:rPr>
              <a:t>F</a:t>
            </a:r>
            <a:r>
              <a:rPr lang="fr-CH" sz="2100" dirty="0" smtClean="0">
                <a:solidFill>
                  <a:schemeClr val="tx2"/>
                </a:solidFill>
              </a:rPr>
              <a:t>rottis cervical</a:t>
            </a:r>
          </a:p>
          <a:p>
            <a:pPr marL="174625" lvl="1" indent="0">
              <a:spcAft>
                <a:spcPct val="50000"/>
              </a:spcAft>
              <a:buNone/>
            </a:pPr>
            <a:r>
              <a:rPr lang="de-CH" sz="2100" dirty="0" smtClean="0">
                <a:sym typeface="Wingdings 3"/>
              </a:rPr>
              <a:t> I</a:t>
            </a:r>
            <a:r>
              <a:rPr lang="fr-CH" dirty="0" err="1" smtClean="0"/>
              <a:t>nvestigations</a:t>
            </a:r>
            <a:r>
              <a:rPr lang="fr-CH" dirty="0" smtClean="0"/>
              <a:t> supplémentaires selon le résultat et l’appréciation du médecin traitant (test HPV, colposcopie, biopsie)</a:t>
            </a:r>
            <a:endParaRPr lang="fr-CH" sz="2100" dirty="0" smtClean="0">
              <a:solidFill>
                <a:schemeClr val="tx2"/>
              </a:solidFill>
            </a:endParaRPr>
          </a:p>
        </p:txBody>
      </p:sp>
      <p:sp>
        <p:nvSpPr>
          <p:cNvPr id="4" name="Foliennummernplatzhalter 3"/>
          <p:cNvSpPr>
            <a:spLocks noGrp="1"/>
          </p:cNvSpPr>
          <p:nvPr>
            <p:ph type="sldNum" sz="quarter" idx="10"/>
          </p:nvPr>
        </p:nvSpPr>
        <p:spPr/>
        <p:txBody>
          <a:bodyPr/>
          <a:lstStyle/>
          <a:p>
            <a:fld id="{59D4911F-A04A-4BD7-A83F-8A80CB0BAD7B}" type="slidenum">
              <a:rPr lang="de-DE"/>
              <a:pPr/>
              <a:t>10</a:t>
            </a:fld>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Le cancer du col de l’utérus peut toucher toutes les femmes</a:t>
            </a:r>
            <a:endParaRPr lang="fr-CH" sz="3200" dirty="0"/>
          </a:p>
        </p:txBody>
      </p:sp>
      <p:sp>
        <p:nvSpPr>
          <p:cNvPr id="23572" name="Rectangle 20"/>
          <p:cNvSpPr>
            <a:spLocks noGrp="1" noChangeArrowheads="1"/>
          </p:cNvSpPr>
          <p:nvPr>
            <p:ph idx="1"/>
          </p:nvPr>
        </p:nvSpPr>
        <p:spPr/>
        <p:txBody>
          <a:bodyPr/>
          <a:lstStyle/>
          <a:p>
            <a:pPr marL="174625" indent="-174625">
              <a:buFont typeface="Arial" pitchFamily="34" charset="0"/>
              <a:buChar char="•"/>
            </a:pPr>
            <a:r>
              <a:rPr lang="fr-CH" sz="2100" dirty="0" smtClean="0"/>
              <a:t>70 femmes sur 100 s’infectent avec des papillomavirus au cours de leur vie.</a:t>
            </a:r>
          </a:p>
          <a:p>
            <a:pPr marL="174625" indent="-174625">
              <a:buFont typeface="Arial" pitchFamily="34" charset="0"/>
              <a:buChar char="•"/>
            </a:pPr>
            <a:r>
              <a:rPr lang="fr-CH" sz="2100" dirty="0" smtClean="0"/>
              <a:t>Une femme sur cinq infectée par des papillomavirus de type 16 et 18 développe un </a:t>
            </a:r>
            <a:r>
              <a:rPr lang="fr-CH" sz="2100" dirty="0" err="1" smtClean="0"/>
              <a:t>précancer</a:t>
            </a:r>
            <a:r>
              <a:rPr lang="fr-CH" sz="2100" dirty="0" smtClean="0"/>
              <a:t> ou un cancer.</a:t>
            </a:r>
          </a:p>
          <a:p>
            <a:pPr marL="174625" indent="-174625">
              <a:buFont typeface="Arial" pitchFamily="34" charset="0"/>
              <a:buChar char="•"/>
            </a:pPr>
            <a:r>
              <a:rPr lang="fr-CH" sz="2100" dirty="0" smtClean="0"/>
              <a:t>Environ la moitié des femmes nouvellement diagnostiquées pour un cancer du col de l’utérus sont âgées de moins de 50 ans.</a:t>
            </a:r>
          </a:p>
          <a:p>
            <a:pPr marL="174625" indent="-174625">
              <a:buFont typeface="Arial" pitchFamily="34" charset="0"/>
              <a:buChar char="•"/>
            </a:pPr>
            <a:r>
              <a:rPr lang="fr-CH" sz="2100" dirty="0" smtClean="0"/>
              <a:t>Le cancer du col de l’utérus est le 5</a:t>
            </a:r>
            <a:r>
              <a:rPr lang="fr-CH" sz="2100" baseline="30000" dirty="0" smtClean="0"/>
              <a:t>e</a:t>
            </a:r>
            <a:r>
              <a:rPr lang="fr-CH" sz="2100" dirty="0" smtClean="0"/>
              <a:t> cancer le plus fréquent chez les femmes de 20 à 49 ans en Suisse (2004–2008).</a:t>
            </a:r>
          </a:p>
        </p:txBody>
      </p:sp>
      <p:sp>
        <p:nvSpPr>
          <p:cNvPr id="4" name="Foliennummernplatzhalter 3"/>
          <p:cNvSpPr>
            <a:spLocks noGrp="1"/>
          </p:cNvSpPr>
          <p:nvPr>
            <p:ph type="sldNum" sz="quarter" idx="10"/>
          </p:nvPr>
        </p:nvSpPr>
        <p:spPr/>
        <p:txBody>
          <a:bodyPr/>
          <a:lstStyle/>
          <a:p>
            <a:fld id="{59D4911F-A04A-4BD7-A83F-8A80CB0BAD7B}" type="slidenum">
              <a:rPr lang="de-DE"/>
              <a:pPr/>
              <a:t>11</a:t>
            </a:fld>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Fréquence des </a:t>
            </a:r>
            <a:r>
              <a:rPr lang="fr-CH" sz="3200" dirty="0" err="1" smtClean="0"/>
              <a:t>précancers</a:t>
            </a:r>
            <a:r>
              <a:rPr lang="fr-CH" sz="3200" dirty="0" smtClean="0"/>
              <a:t> et des cancers du col de l’utérus en Suisse</a:t>
            </a:r>
            <a:endParaRPr lang="de-CH" sz="3200" dirty="0"/>
          </a:p>
        </p:txBody>
      </p:sp>
      <p:sp>
        <p:nvSpPr>
          <p:cNvPr id="23572" name="Rectangle 20"/>
          <p:cNvSpPr>
            <a:spLocks noGrp="1" noChangeArrowheads="1"/>
          </p:cNvSpPr>
          <p:nvPr>
            <p:ph idx="1"/>
          </p:nvPr>
        </p:nvSpPr>
        <p:spPr>
          <a:xfrm>
            <a:off x="1195388" y="2370653"/>
            <a:ext cx="7589837" cy="2677656"/>
          </a:xfrm>
        </p:spPr>
        <p:txBody>
          <a:bodyPr/>
          <a:lstStyle/>
          <a:p>
            <a:pPr>
              <a:buFont typeface="Arial" pitchFamily="34" charset="0"/>
              <a:buChar char="•"/>
            </a:pPr>
            <a:r>
              <a:rPr lang="fr-FR" sz="2100" dirty="0" smtClean="0"/>
              <a:t>Au cours de ces dernières années :</a:t>
            </a:r>
          </a:p>
          <a:p>
            <a:pPr marL="534988" indent="-360363">
              <a:buFont typeface="Wingdings 3"/>
              <a:buChar char="Ú"/>
            </a:pPr>
            <a:r>
              <a:rPr lang="fr-CH" sz="2100" dirty="0" smtClean="0"/>
              <a:t>5000 </a:t>
            </a:r>
            <a:r>
              <a:rPr lang="fr-CH" sz="2100" dirty="0" err="1" smtClean="0"/>
              <a:t>précancers</a:t>
            </a:r>
            <a:r>
              <a:rPr lang="fr-CH" sz="2100" dirty="0" smtClean="0"/>
              <a:t> ont été diagnostiqués et traités par an.</a:t>
            </a:r>
            <a:endParaRPr lang="fr-FR" sz="2100" dirty="0" smtClean="0"/>
          </a:p>
          <a:p>
            <a:pPr marL="534988" indent="-360363">
              <a:buFont typeface="Wingdings 3"/>
              <a:buChar char="Ú"/>
            </a:pPr>
            <a:r>
              <a:rPr lang="fr-FR" sz="2100" dirty="0" smtClean="0"/>
              <a:t>Environ 240 cas de cancer du col de l’utérus (2004–2008) et</a:t>
            </a:r>
          </a:p>
          <a:p>
            <a:pPr marL="534988" indent="-360363">
              <a:buFont typeface="Wingdings 3"/>
              <a:buChar char="Ú"/>
            </a:pPr>
            <a:r>
              <a:rPr lang="fr-FR" sz="2100" dirty="0" smtClean="0"/>
              <a:t>90 décès (2004–2008) ont été enregistrés chaque année. </a:t>
            </a:r>
          </a:p>
          <a:p>
            <a:pPr marL="0" indent="0">
              <a:buFont typeface="Arial" pitchFamily="34" charset="0"/>
              <a:buChar char="•"/>
            </a:pPr>
            <a:endParaRPr lang="de-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12</a:t>
            </a:fld>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La vaccination – </a:t>
            </a:r>
            <a:br>
              <a:rPr lang="fr-CH" sz="3200" dirty="0" smtClean="0"/>
            </a:br>
            <a:r>
              <a:rPr lang="fr-CH" sz="3200" dirty="0" smtClean="0"/>
              <a:t>Protection contre les principaux HPV responsables des cancers du col de l’utérus (1)</a:t>
            </a:r>
            <a:endParaRPr lang="de-CH" sz="3200" dirty="0"/>
          </a:p>
        </p:txBody>
      </p:sp>
      <p:sp>
        <p:nvSpPr>
          <p:cNvPr id="23572" name="Rectangle 20"/>
          <p:cNvSpPr>
            <a:spLocks noGrp="1" noChangeArrowheads="1"/>
          </p:cNvSpPr>
          <p:nvPr>
            <p:ph idx="1"/>
          </p:nvPr>
        </p:nvSpPr>
        <p:spPr/>
        <p:txBody>
          <a:bodyPr/>
          <a:lstStyle/>
          <a:p>
            <a:pPr>
              <a:buFont typeface="Arial" pitchFamily="34" charset="0"/>
              <a:buChar char="•"/>
            </a:pPr>
            <a:r>
              <a:rPr lang="fr-CH" sz="2100" dirty="0" smtClean="0"/>
              <a:t>Deux vaccins sont disponibles: </a:t>
            </a:r>
            <a:r>
              <a:rPr lang="fr-CH" sz="2100" dirty="0" err="1" smtClean="0"/>
              <a:t>Cervarix</a:t>
            </a:r>
            <a:r>
              <a:rPr lang="fr-CH" sz="2400" baseline="30000" dirty="0" smtClean="0"/>
              <a:t>®</a:t>
            </a:r>
            <a:r>
              <a:rPr lang="fr-CH" sz="2100" dirty="0" smtClean="0"/>
              <a:t> </a:t>
            </a:r>
            <a:r>
              <a:rPr lang="fr-CH" sz="2100" dirty="0" smtClean="0"/>
              <a:t>et </a:t>
            </a:r>
            <a:r>
              <a:rPr lang="fr-CH" sz="2100" dirty="0" err="1" smtClean="0"/>
              <a:t>Gardasil</a:t>
            </a:r>
            <a:r>
              <a:rPr lang="fr-CH" sz="2400" baseline="30000" dirty="0" smtClean="0"/>
              <a:t>®</a:t>
            </a:r>
            <a:r>
              <a:rPr lang="fr-CH" sz="2100" dirty="0" smtClean="0"/>
              <a:t>.</a:t>
            </a:r>
          </a:p>
          <a:p>
            <a:pPr>
              <a:buFont typeface="Arial" pitchFamily="34" charset="0"/>
              <a:buChar char="•"/>
            </a:pPr>
            <a:r>
              <a:rPr lang="fr-CH" sz="2100" dirty="0" smtClean="0"/>
              <a:t>La vaccination protège contre les papillomavirus de type 16 et 18, responsables de 70% des cancers du col de l’utérus. </a:t>
            </a:r>
          </a:p>
          <a:p>
            <a:pPr>
              <a:buFont typeface="Arial" pitchFamily="34" charset="0"/>
              <a:buChar char="•"/>
            </a:pPr>
            <a:r>
              <a:rPr lang="fr-CH" sz="2100" dirty="0" smtClean="0"/>
              <a:t>La vaccination protège à 93-98% contre les lésions précancéreuses (CIN 2+) provoquées par les papillomavirus de type 16 et 18.</a:t>
            </a:r>
          </a:p>
        </p:txBody>
      </p:sp>
      <p:sp>
        <p:nvSpPr>
          <p:cNvPr id="4" name="Foliennummernplatzhalter 3"/>
          <p:cNvSpPr>
            <a:spLocks noGrp="1"/>
          </p:cNvSpPr>
          <p:nvPr>
            <p:ph type="sldNum" sz="quarter" idx="10"/>
          </p:nvPr>
        </p:nvSpPr>
        <p:spPr/>
        <p:txBody>
          <a:bodyPr/>
          <a:lstStyle/>
          <a:p>
            <a:fld id="{59D4911F-A04A-4BD7-A83F-8A80CB0BAD7B}" type="slidenum">
              <a:rPr lang="de-DE"/>
              <a:pPr/>
              <a:t>13</a:t>
            </a:fld>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9"/>
          <p:cNvSpPr>
            <a:spLocks noGrp="1" noChangeArrowheads="1"/>
          </p:cNvSpPr>
          <p:nvPr>
            <p:ph type="title"/>
          </p:nvPr>
        </p:nvSpPr>
        <p:spPr/>
        <p:txBody>
          <a:bodyPr/>
          <a:lstStyle/>
          <a:p>
            <a:r>
              <a:rPr lang="fr-CH" sz="3200" dirty="0" smtClean="0"/>
              <a:t>La vaccination – </a:t>
            </a:r>
            <a:br>
              <a:rPr lang="fr-CH" sz="3200" dirty="0" smtClean="0"/>
            </a:br>
            <a:r>
              <a:rPr lang="fr-CH" sz="3200" dirty="0" smtClean="0"/>
              <a:t>Protection contre les principaux HPV responsables des cancers du col de l’utérus (2)</a:t>
            </a:r>
            <a:endParaRPr lang="de-CH" sz="3200" dirty="0"/>
          </a:p>
        </p:txBody>
      </p:sp>
      <p:sp>
        <p:nvSpPr>
          <p:cNvPr id="23572" name="Rectangle 20"/>
          <p:cNvSpPr>
            <a:spLocks noGrp="1" noChangeArrowheads="1"/>
          </p:cNvSpPr>
          <p:nvPr>
            <p:ph idx="1"/>
          </p:nvPr>
        </p:nvSpPr>
        <p:spPr>
          <a:xfrm>
            <a:off x="1188000" y="3140968"/>
            <a:ext cx="7589837" cy="2354491"/>
          </a:xfrm>
        </p:spPr>
        <p:txBody>
          <a:bodyPr/>
          <a:lstStyle/>
          <a:p>
            <a:pPr marL="174625" indent="-174625">
              <a:buFont typeface="Arial" pitchFamily="34" charset="0"/>
              <a:buChar char="•"/>
            </a:pPr>
            <a:r>
              <a:rPr lang="fr-CH" sz="2100" dirty="0" smtClean="0"/>
              <a:t>La vaccination protège contre 94-96% des infections HPV-16/18 persistantes.</a:t>
            </a:r>
          </a:p>
          <a:p>
            <a:pPr marL="174625" indent="-174625">
              <a:buFont typeface="Arial" pitchFamily="34" charset="0"/>
              <a:buChar char="•"/>
            </a:pPr>
            <a:r>
              <a:rPr lang="fr-CH" sz="2100" dirty="0" smtClean="0"/>
              <a:t>Le vaccin </a:t>
            </a:r>
            <a:r>
              <a:rPr lang="fr-CH" sz="2100" dirty="0" err="1" smtClean="0"/>
              <a:t>Gardasil</a:t>
            </a:r>
            <a:r>
              <a:rPr lang="fr-CH" sz="2400" baseline="30000" dirty="0" smtClean="0"/>
              <a:t>®</a:t>
            </a:r>
            <a:r>
              <a:rPr lang="fr-CH" sz="2100" dirty="0" smtClean="0"/>
              <a:t> protège en outre des papillomavirus de type 6 et 11, responsables de plus de 90% des verrues génitales.</a:t>
            </a:r>
          </a:p>
          <a:p>
            <a:pPr marL="174625" indent="-174625">
              <a:buFont typeface="Arial" pitchFamily="34" charset="0"/>
              <a:buChar char="•"/>
            </a:pPr>
            <a:r>
              <a:rPr lang="fr-CH" sz="2100" dirty="0" smtClean="0"/>
              <a:t>Des indications montrent que ces vaccins protègent aussi de certains virus non contenus dans ces derniers (protection croisée).</a:t>
            </a:r>
          </a:p>
          <a:p>
            <a:pPr marL="0" indent="0">
              <a:buFont typeface="Arial" pitchFamily="34" charset="0"/>
              <a:buChar char="•"/>
            </a:pP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14</a:t>
            </a:fld>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FR" sz="3200" dirty="0" smtClean="0"/>
              <a:t>Quel résultat peut-on obtenir avec la vaccination?</a:t>
            </a:r>
            <a:endParaRPr lang="de-CH" sz="3200" dirty="0"/>
          </a:p>
        </p:txBody>
      </p:sp>
      <p:sp>
        <p:nvSpPr>
          <p:cNvPr id="23572" name="Rectangle 20"/>
          <p:cNvSpPr>
            <a:spLocks noGrp="1" noChangeArrowheads="1"/>
          </p:cNvSpPr>
          <p:nvPr>
            <p:ph idx="1"/>
          </p:nvPr>
        </p:nvSpPr>
        <p:spPr/>
        <p:txBody>
          <a:bodyPr/>
          <a:lstStyle/>
          <a:p>
            <a:pPr marL="174625" indent="-174625">
              <a:buFont typeface="Arial" pitchFamily="34" charset="0"/>
              <a:buChar char="•"/>
            </a:pPr>
            <a:r>
              <a:rPr lang="fr-FR" sz="2100" dirty="0" smtClean="0"/>
              <a:t>Une couverture vaccinale de 80% des jeunes filles dès 11 ans permettrait d’éviter environ 150 cas de cancer du col de l’utérus et une cinquantaine de décès par an. </a:t>
            </a:r>
          </a:p>
          <a:p>
            <a:pPr marL="174625" indent="-174625">
              <a:buFont typeface="Arial" pitchFamily="34" charset="0"/>
              <a:buChar char="•"/>
            </a:pPr>
            <a:r>
              <a:rPr lang="fr-CH" sz="2100" dirty="0" smtClean="0"/>
              <a:t>La vaccination  permettrait d‘éviter 40% des principaux </a:t>
            </a:r>
            <a:r>
              <a:rPr lang="fr-CH" sz="2100" dirty="0" err="1" smtClean="0"/>
              <a:t>précancers</a:t>
            </a:r>
            <a:r>
              <a:rPr lang="fr-CH" sz="2100" dirty="0" smtClean="0"/>
              <a:t> et leur traitement. </a:t>
            </a:r>
          </a:p>
          <a:p>
            <a:pPr marL="174625" indent="-174625">
              <a:buFont typeface="Arial" pitchFamily="34" charset="0"/>
              <a:buChar char="•"/>
            </a:pPr>
            <a:r>
              <a:rPr lang="fr-CH" sz="2100" dirty="0" smtClean="0"/>
              <a:t>La vaccination permettrait d‘éviter 1000 lésions légères des cellules du col de l‘utérus qui nécessitent des examens.</a:t>
            </a:r>
          </a:p>
          <a:p>
            <a:pPr marL="0" indent="0">
              <a:buFont typeface="Arial" pitchFamily="34" charset="0"/>
              <a:buChar char="•"/>
            </a:pP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15</a:t>
            </a:fld>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Schéma de la vaccination</a:t>
            </a:r>
            <a:endParaRPr lang="de-CH" sz="3200" dirty="0"/>
          </a:p>
        </p:txBody>
      </p:sp>
      <p:sp>
        <p:nvSpPr>
          <p:cNvPr id="23572" name="Rectangle 20"/>
          <p:cNvSpPr>
            <a:spLocks noGrp="1" noChangeArrowheads="1"/>
          </p:cNvSpPr>
          <p:nvPr>
            <p:ph idx="1"/>
          </p:nvPr>
        </p:nvSpPr>
        <p:spPr>
          <a:xfrm>
            <a:off x="1195388" y="1866597"/>
            <a:ext cx="7589837" cy="4362733"/>
          </a:xfrm>
        </p:spPr>
        <p:txBody>
          <a:bodyPr/>
          <a:lstStyle/>
          <a:p>
            <a:pPr marL="174625" indent="-174625">
              <a:buFont typeface="Arial" pitchFamily="34" charset="0"/>
              <a:buChar char="•"/>
            </a:pPr>
            <a:r>
              <a:rPr lang="fr-CH" sz="2100" dirty="0" smtClean="0"/>
              <a:t>Première dose </a:t>
            </a:r>
            <a:r>
              <a:rPr lang="fr-CH" sz="2100" b="1" dirty="0" smtClean="0"/>
              <a:t>avant</a:t>
            </a:r>
            <a:r>
              <a:rPr lang="fr-CH" sz="2100" dirty="0" smtClean="0"/>
              <a:t> le 15</a:t>
            </a:r>
            <a:r>
              <a:rPr lang="fr-CH" sz="2100" baseline="30000" dirty="0" smtClean="0"/>
              <a:t>ème</a:t>
            </a:r>
            <a:r>
              <a:rPr lang="fr-CH" sz="2100" dirty="0" smtClean="0"/>
              <a:t> anniversaire : </a:t>
            </a:r>
          </a:p>
          <a:p>
            <a:pPr marL="534988" indent="-360363">
              <a:buNone/>
            </a:pPr>
            <a:r>
              <a:rPr lang="de-CH" sz="2400" dirty="0" smtClean="0">
                <a:sym typeface="Wingdings 3"/>
              </a:rPr>
              <a:t> </a:t>
            </a:r>
            <a:r>
              <a:rPr lang="fr-CH" sz="2100" dirty="0" smtClean="0"/>
              <a:t>2 doses à intervalle de (4)-6 mois</a:t>
            </a:r>
          </a:p>
          <a:p>
            <a:pPr marL="174625" indent="-174625">
              <a:buFont typeface="Arial" pitchFamily="34" charset="0"/>
              <a:buChar char="•"/>
            </a:pPr>
            <a:r>
              <a:rPr lang="fr-CH" sz="2100" dirty="0" smtClean="0"/>
              <a:t>Première dose </a:t>
            </a:r>
            <a:r>
              <a:rPr lang="fr-CH" sz="2100" b="1" dirty="0" smtClean="0"/>
              <a:t>après</a:t>
            </a:r>
            <a:r>
              <a:rPr lang="fr-CH" sz="2100" dirty="0" smtClean="0"/>
              <a:t> le 15</a:t>
            </a:r>
            <a:r>
              <a:rPr lang="fr-CH" sz="2100" baseline="30000" dirty="0" smtClean="0"/>
              <a:t>ème</a:t>
            </a:r>
            <a:r>
              <a:rPr lang="fr-CH" sz="2100" dirty="0" smtClean="0"/>
              <a:t> anniversaire : </a:t>
            </a:r>
          </a:p>
          <a:p>
            <a:pPr marL="534988" indent="-360363">
              <a:buFont typeface="Wingdings 3"/>
              <a:buChar char="Ú"/>
            </a:pPr>
            <a:r>
              <a:rPr lang="fr-CH" sz="2100" dirty="0" smtClean="0"/>
              <a:t>3 doses en 6 mois </a:t>
            </a:r>
          </a:p>
          <a:p>
            <a:pPr marL="534988" indent="-360363">
              <a:buFont typeface="Wingdings 3"/>
              <a:buChar char="Ú"/>
            </a:pPr>
            <a:r>
              <a:rPr lang="fr-CH" sz="2100" dirty="0" smtClean="0"/>
              <a:t>Schéma de vaccination recommandé : mois 0, 1-2 et 6, intervalle minimum de 1 mois entre la 1</a:t>
            </a:r>
            <a:r>
              <a:rPr lang="fr-CH" sz="2100" baseline="30000" dirty="0" smtClean="0"/>
              <a:t>ère</a:t>
            </a:r>
            <a:r>
              <a:rPr lang="fr-CH" sz="2100" dirty="0" smtClean="0"/>
              <a:t> et 2</a:t>
            </a:r>
            <a:r>
              <a:rPr lang="fr-CH" sz="2100" baseline="30000" dirty="0" smtClean="0"/>
              <a:t>ème</a:t>
            </a:r>
            <a:r>
              <a:rPr lang="fr-CH" sz="2100" dirty="0" smtClean="0"/>
              <a:t> dose et de 3 mois entre la 2</a:t>
            </a:r>
            <a:r>
              <a:rPr lang="fr-CH" sz="2100" baseline="30000" dirty="0" smtClean="0"/>
              <a:t>ème</a:t>
            </a:r>
            <a:r>
              <a:rPr lang="fr-CH" sz="2100" dirty="0" smtClean="0"/>
              <a:t> et 3</a:t>
            </a:r>
            <a:r>
              <a:rPr lang="fr-CH" sz="2100" baseline="30000" dirty="0" smtClean="0"/>
              <a:t>ème</a:t>
            </a:r>
            <a:r>
              <a:rPr lang="fr-CH" sz="2100" dirty="0" smtClean="0"/>
              <a:t> dose</a:t>
            </a:r>
          </a:p>
          <a:p>
            <a:pPr marL="174625" indent="-174625">
              <a:buFont typeface="Arial" pitchFamily="34" charset="0"/>
              <a:buChar char="•"/>
            </a:pPr>
            <a:r>
              <a:rPr lang="fr-CH" sz="2100" dirty="0" smtClean="0"/>
              <a:t>La nécessité d’une vaccination de rappel n’a pas encore pu être évaluée.</a:t>
            </a:r>
          </a:p>
          <a:p>
            <a:pPr>
              <a:buFont typeface="Arial" pitchFamily="34" charset="0"/>
              <a:buChar char="•"/>
            </a:pPr>
            <a:endParaRPr lang="fr-CH" sz="2100" dirty="0" smtClean="0"/>
          </a:p>
        </p:txBody>
      </p:sp>
      <p:sp>
        <p:nvSpPr>
          <p:cNvPr id="4" name="Foliennummernplatzhalter 3"/>
          <p:cNvSpPr>
            <a:spLocks noGrp="1"/>
          </p:cNvSpPr>
          <p:nvPr>
            <p:ph type="sldNum" sz="quarter" idx="10"/>
          </p:nvPr>
        </p:nvSpPr>
        <p:spPr/>
        <p:txBody>
          <a:bodyPr/>
          <a:lstStyle/>
          <a:p>
            <a:fld id="{59D4911F-A04A-4BD7-A83F-8A80CB0BAD7B}" type="slidenum">
              <a:rPr lang="de-DE"/>
              <a:pPr/>
              <a:t>16</a:t>
            </a:fld>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FR" sz="3200" dirty="0" smtClean="0"/>
              <a:t>Contre-indications et mesures de précaution</a:t>
            </a:r>
            <a:endParaRPr lang="de-CH" sz="3200" dirty="0"/>
          </a:p>
        </p:txBody>
      </p:sp>
      <p:sp>
        <p:nvSpPr>
          <p:cNvPr id="23572" name="Rectangle 20"/>
          <p:cNvSpPr>
            <a:spLocks noGrp="1" noChangeArrowheads="1"/>
          </p:cNvSpPr>
          <p:nvPr>
            <p:ph idx="1"/>
          </p:nvPr>
        </p:nvSpPr>
        <p:spPr>
          <a:xfrm>
            <a:off x="1195388" y="2370653"/>
            <a:ext cx="7589837" cy="3970318"/>
          </a:xfrm>
        </p:spPr>
        <p:txBody>
          <a:bodyPr/>
          <a:lstStyle/>
          <a:p>
            <a:pPr marL="174625" indent="-174625">
              <a:buFont typeface="Arial" pitchFamily="34" charset="0"/>
              <a:buChar char="•"/>
            </a:pPr>
            <a:r>
              <a:rPr lang="fr-CH" sz="2100" dirty="0" smtClean="0"/>
              <a:t>La vaccination est contre-indiquée en cas de :</a:t>
            </a:r>
          </a:p>
          <a:p>
            <a:pPr marL="534988" indent="-360363">
              <a:buNone/>
            </a:pPr>
            <a:r>
              <a:rPr lang="de-CH" sz="2100" dirty="0" smtClean="0">
                <a:sym typeface="Wingdings 3"/>
              </a:rPr>
              <a:t> </a:t>
            </a:r>
            <a:r>
              <a:rPr lang="fr-CH" dirty="0" smtClean="0">
                <a:sym typeface="Wingdings 3"/>
              </a:rPr>
              <a:t>r</a:t>
            </a:r>
            <a:r>
              <a:rPr lang="fr-CH" sz="2100" dirty="0" smtClean="0"/>
              <a:t>éaction anaphylactique grave lors d‘une vaccination précédente,</a:t>
            </a:r>
          </a:p>
          <a:p>
            <a:pPr marL="534988" indent="-360363">
              <a:buNone/>
            </a:pPr>
            <a:r>
              <a:rPr lang="de-CH" sz="2100" dirty="0" smtClean="0">
                <a:sym typeface="Wingdings 3"/>
              </a:rPr>
              <a:t> </a:t>
            </a:r>
            <a:r>
              <a:rPr lang="fr-CH" dirty="0" smtClean="0">
                <a:sym typeface="Wingdings 3"/>
              </a:rPr>
              <a:t>a</a:t>
            </a:r>
            <a:r>
              <a:rPr lang="fr-CH" sz="2100" dirty="0" smtClean="0">
                <a:sym typeface="Wingdings 3"/>
              </a:rPr>
              <a:t>llergie </a:t>
            </a:r>
            <a:r>
              <a:rPr lang="fr-CH" sz="2100" dirty="0" smtClean="0"/>
              <a:t>grave à un des composants du vaccin,</a:t>
            </a:r>
          </a:p>
          <a:p>
            <a:pPr marL="534988" indent="-360363">
              <a:buNone/>
            </a:pPr>
            <a:r>
              <a:rPr lang="de-CH" sz="2100" dirty="0" smtClean="0">
                <a:sym typeface="Wingdings 3"/>
              </a:rPr>
              <a:t> </a:t>
            </a:r>
            <a:r>
              <a:rPr lang="fr-CH" dirty="0" smtClean="0">
                <a:sym typeface="Wingdings 3"/>
              </a:rPr>
              <a:t>m</a:t>
            </a:r>
            <a:r>
              <a:rPr lang="fr-CH" sz="2100" dirty="0" smtClean="0"/>
              <a:t>aladie aiguë sévère.</a:t>
            </a:r>
          </a:p>
          <a:p>
            <a:pPr marL="174625" indent="-174625">
              <a:buFont typeface="Arial" pitchFamily="34" charset="0"/>
              <a:buChar char="•"/>
            </a:pPr>
            <a:r>
              <a:rPr lang="fr-CH" sz="2100" dirty="0" smtClean="0"/>
              <a:t>Mesures de précaution: </a:t>
            </a:r>
          </a:p>
          <a:p>
            <a:pPr marL="534988" indent="-360363">
              <a:buNone/>
            </a:pPr>
            <a:r>
              <a:rPr lang="de-CH" sz="2100" dirty="0" smtClean="0">
                <a:sym typeface="Wingdings 3"/>
              </a:rPr>
              <a:t> </a:t>
            </a:r>
            <a:r>
              <a:rPr lang="fr-CH" sz="2100" dirty="0" smtClean="0"/>
              <a:t>Il n’est pas recommandé de vacciner pendant la grossesse.</a:t>
            </a:r>
          </a:p>
          <a:p>
            <a:pPr marL="0" indent="0">
              <a:buFont typeface="Arial" pitchFamily="34" charset="0"/>
              <a:buChar char="•"/>
            </a:pP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17</a:t>
            </a:fld>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FR" sz="3200" dirty="0" smtClean="0"/>
              <a:t>Composition des vaccins actuellement disponibles en Suisse</a:t>
            </a:r>
            <a:br>
              <a:rPr lang="fr-FR" sz="3200" dirty="0" smtClean="0"/>
            </a:br>
            <a:endParaRPr lang="de-CH" sz="3200" dirty="0"/>
          </a:p>
        </p:txBody>
      </p:sp>
      <p:sp>
        <p:nvSpPr>
          <p:cNvPr id="23572" name="Rectangle 20"/>
          <p:cNvSpPr>
            <a:spLocks noGrp="1" noChangeArrowheads="1"/>
          </p:cNvSpPr>
          <p:nvPr>
            <p:ph idx="1"/>
          </p:nvPr>
        </p:nvSpPr>
        <p:spPr>
          <a:xfrm>
            <a:off x="1195388" y="2370653"/>
            <a:ext cx="7589837" cy="3647152"/>
          </a:xfrm>
        </p:spPr>
        <p:txBody>
          <a:bodyPr/>
          <a:lstStyle/>
          <a:p>
            <a:pPr>
              <a:buFont typeface="Arial" pitchFamily="34" charset="0"/>
              <a:buChar char="•"/>
            </a:pPr>
            <a:r>
              <a:rPr lang="fr-CH" sz="2100" dirty="0" smtClean="0"/>
              <a:t>En Suisse, les vaccins contiennent: </a:t>
            </a:r>
          </a:p>
          <a:p>
            <a:pPr marL="534988" indent="-360363">
              <a:buNone/>
            </a:pPr>
            <a:r>
              <a:rPr lang="de-CH" sz="2100" dirty="0" smtClean="0">
                <a:sym typeface="Wingdings 3"/>
              </a:rPr>
              <a:t> </a:t>
            </a:r>
            <a:r>
              <a:rPr lang="fr-CH" sz="2100" dirty="0" smtClean="0"/>
              <a:t>une protéine de l’enveloppe des virus, produite par génie génétique, </a:t>
            </a:r>
          </a:p>
          <a:p>
            <a:pPr marL="534988" indent="-360363">
              <a:buNone/>
            </a:pPr>
            <a:r>
              <a:rPr lang="de-CH" sz="2100" dirty="0" smtClean="0">
                <a:sym typeface="Wingdings 3"/>
              </a:rPr>
              <a:t> </a:t>
            </a:r>
            <a:r>
              <a:rPr lang="fr-CH" sz="2100" dirty="0" smtClean="0"/>
              <a:t>une substance dite</a:t>
            </a:r>
            <a:r>
              <a:rPr lang="de-DE" sz="2100" dirty="0" smtClean="0"/>
              <a:t> „</a:t>
            </a:r>
            <a:r>
              <a:rPr lang="fr-CH" sz="2100" dirty="0" smtClean="0"/>
              <a:t>adjuvante</a:t>
            </a:r>
            <a:r>
              <a:rPr lang="de-DE" sz="2100" dirty="0" smtClean="0"/>
              <a:t>“</a:t>
            </a:r>
            <a:r>
              <a:rPr lang="fr-CH" sz="2100" dirty="0" smtClean="0"/>
              <a:t> qui augmente les réponses du système immunitaire, </a:t>
            </a:r>
          </a:p>
          <a:p>
            <a:pPr marL="534988" indent="-360363">
              <a:buNone/>
            </a:pPr>
            <a:r>
              <a:rPr lang="de-CH" sz="2100" dirty="0" smtClean="0">
                <a:sym typeface="Wingdings 3"/>
              </a:rPr>
              <a:t> </a:t>
            </a:r>
            <a:r>
              <a:rPr lang="fr-CH" sz="2100" dirty="0" smtClean="0"/>
              <a:t>pas de mercure,</a:t>
            </a:r>
          </a:p>
          <a:p>
            <a:pPr marL="534988" indent="-360363">
              <a:buNone/>
            </a:pPr>
            <a:r>
              <a:rPr lang="de-CH" sz="2100" dirty="0" smtClean="0">
                <a:sym typeface="Wingdings 3"/>
              </a:rPr>
              <a:t> </a:t>
            </a:r>
            <a:r>
              <a:rPr lang="fr-CH" sz="2100" dirty="0" smtClean="0"/>
              <a:t>pas de matériel génétique et ne peuvent donc ni provoquer d’infection ni de modification maligne des cellules.</a:t>
            </a: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18</a:t>
            </a:fld>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Le vaccin est-il sûr?</a:t>
            </a:r>
            <a:endParaRPr lang="de-CH" sz="3200" dirty="0"/>
          </a:p>
        </p:txBody>
      </p:sp>
      <p:sp>
        <p:nvSpPr>
          <p:cNvPr id="23572" name="Rectangle 20"/>
          <p:cNvSpPr>
            <a:spLocks noGrp="1" noChangeArrowheads="1"/>
          </p:cNvSpPr>
          <p:nvPr>
            <p:ph idx="1"/>
          </p:nvPr>
        </p:nvSpPr>
        <p:spPr/>
        <p:txBody>
          <a:bodyPr/>
          <a:lstStyle/>
          <a:p>
            <a:pPr marL="174625" indent="-174625">
              <a:buFont typeface="Arial" pitchFamily="34" charset="0"/>
              <a:buChar char="•"/>
            </a:pPr>
            <a:r>
              <a:rPr lang="fr-CH" sz="2100" dirty="0" smtClean="0"/>
              <a:t>Aucun effet grave et permanent causé par la vaccination n‘a été observé. Des rougeurs et des douleurs à l‘endroit de l‘injection, éventuellement des maux de tête passagers et de la fièvre peuvent cependant survenir. Ces effets indésirables disparaissent rapidement.</a:t>
            </a:r>
          </a:p>
          <a:p>
            <a:pPr marL="174625" indent="-174625">
              <a:buFont typeface="Arial" pitchFamily="34" charset="0"/>
              <a:buChar char="•"/>
            </a:pPr>
            <a:r>
              <a:rPr lang="fr-CH" sz="2100" dirty="0" smtClean="0"/>
              <a:t>De rares réactions </a:t>
            </a:r>
            <a:r>
              <a:rPr lang="fr-CH" sz="2100" dirty="0" err="1" smtClean="0"/>
              <a:t>urticariennes</a:t>
            </a:r>
            <a:r>
              <a:rPr lang="fr-CH" sz="2100" dirty="0" smtClean="0"/>
              <a:t> et de très rares problèmes respiratoires ont été observées.</a:t>
            </a:r>
          </a:p>
          <a:p>
            <a:pPr marL="174625" indent="-174625">
              <a:buFont typeface="Arial" pitchFamily="34" charset="0"/>
              <a:buChar char="•"/>
            </a:pPr>
            <a:r>
              <a:rPr lang="fr-CH" sz="2100" dirty="0" smtClean="0"/>
              <a:t>Les médecins sont tenus de signaler les effets indésirables sévères de la vaccination. L’institut suisse des produits thérapeutiques (</a:t>
            </a:r>
            <a:r>
              <a:rPr lang="fr-CH" sz="2100" dirty="0" err="1" smtClean="0"/>
              <a:t>Swissmedic</a:t>
            </a:r>
            <a:r>
              <a:rPr lang="fr-CH" sz="2100" dirty="0" smtClean="0"/>
              <a:t>) tient un registre des notifications des médecins et prend des mesures en cas de nécessité.</a:t>
            </a:r>
          </a:p>
        </p:txBody>
      </p:sp>
      <p:sp>
        <p:nvSpPr>
          <p:cNvPr id="4" name="Foliennummernplatzhalter 3"/>
          <p:cNvSpPr>
            <a:spLocks noGrp="1"/>
          </p:cNvSpPr>
          <p:nvPr>
            <p:ph type="sldNum" sz="quarter" idx="10"/>
          </p:nvPr>
        </p:nvSpPr>
        <p:spPr/>
        <p:txBody>
          <a:bodyPr/>
          <a:lstStyle/>
          <a:p>
            <a:fld id="{59D4911F-A04A-4BD7-A83F-8A80CB0BAD7B}" type="slidenum">
              <a:rPr lang="de-DE"/>
              <a:pPr/>
              <a:t>19</a:t>
            </a:fld>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pillomavirus"/>
          <p:cNvPicPr>
            <a:picLocks noChangeAspect="1" noChangeArrowheads="1"/>
          </p:cNvPicPr>
          <p:nvPr/>
        </p:nvPicPr>
        <p:blipFill>
          <a:blip r:embed="rId2" cstate="print"/>
          <a:srcRect/>
          <a:stretch>
            <a:fillRect/>
          </a:stretch>
        </p:blipFill>
        <p:spPr bwMode="auto">
          <a:xfrm>
            <a:off x="6300192" y="4077072"/>
            <a:ext cx="2159943" cy="2159943"/>
          </a:xfrm>
          <a:prstGeom prst="rect">
            <a:avLst/>
          </a:prstGeom>
          <a:noFill/>
          <a:ln w="9525">
            <a:noFill/>
            <a:miter lim="800000"/>
            <a:headEnd/>
            <a:tailEnd/>
          </a:ln>
        </p:spPr>
      </p:pic>
      <p:sp>
        <p:nvSpPr>
          <p:cNvPr id="23571" name="Rectangle 19"/>
          <p:cNvSpPr>
            <a:spLocks noGrp="1" noChangeArrowheads="1"/>
          </p:cNvSpPr>
          <p:nvPr>
            <p:ph type="title"/>
          </p:nvPr>
        </p:nvSpPr>
        <p:spPr/>
        <p:txBody>
          <a:bodyPr/>
          <a:lstStyle/>
          <a:p>
            <a:r>
              <a:rPr lang="fr-CH" sz="3200" dirty="0" smtClean="0"/>
              <a:t>Les papillomavirus humains (HPV) causent le cancer du col de l‘utérus</a:t>
            </a:r>
            <a:endParaRPr lang="fr-CH" sz="3200" dirty="0"/>
          </a:p>
        </p:txBody>
      </p:sp>
      <p:sp>
        <p:nvSpPr>
          <p:cNvPr id="23572" name="Rectangle 20"/>
          <p:cNvSpPr>
            <a:spLocks noGrp="1" noChangeArrowheads="1"/>
          </p:cNvSpPr>
          <p:nvPr>
            <p:ph idx="1"/>
          </p:nvPr>
        </p:nvSpPr>
        <p:spPr>
          <a:xfrm>
            <a:off x="1188000" y="2370653"/>
            <a:ext cx="7589837" cy="3323987"/>
          </a:xfrm>
        </p:spPr>
        <p:txBody>
          <a:bodyPr/>
          <a:lstStyle/>
          <a:p>
            <a:pPr marL="174625" lvl="1" indent="-174625">
              <a:spcAft>
                <a:spcPct val="50000"/>
              </a:spcAft>
            </a:pPr>
            <a:r>
              <a:rPr lang="fr-CH" sz="2100" dirty="0" smtClean="0">
                <a:solidFill>
                  <a:schemeClr val="tx2"/>
                </a:solidFill>
              </a:rPr>
              <a:t>Ils sont largement répandus et très contagieux.</a:t>
            </a:r>
            <a:endParaRPr lang="fr-CH" sz="2100" baseline="30000" dirty="0" smtClean="0">
              <a:solidFill>
                <a:schemeClr val="tx2"/>
              </a:solidFill>
            </a:endParaRPr>
          </a:p>
          <a:p>
            <a:pPr marL="174625" lvl="1" indent="-174625">
              <a:spcAft>
                <a:spcPct val="50000"/>
              </a:spcAft>
            </a:pPr>
            <a:r>
              <a:rPr lang="fr-CH" sz="2100" dirty="0" smtClean="0"/>
              <a:t>Ils sont le plus souvent transmis par contacts intimes.</a:t>
            </a:r>
          </a:p>
          <a:p>
            <a:pPr marL="174625" lvl="1" indent="-174625">
              <a:spcAft>
                <a:spcPct val="50000"/>
              </a:spcAft>
            </a:pPr>
            <a:r>
              <a:rPr lang="fr-CH" sz="2100" dirty="0" smtClean="0">
                <a:solidFill>
                  <a:schemeClr val="tx2"/>
                </a:solidFill>
              </a:rPr>
              <a:t>Il existe plus de 100 types de papillomavirus : </a:t>
            </a:r>
          </a:p>
          <a:p>
            <a:pPr marL="534988" lvl="2" indent="-347663">
              <a:spcAft>
                <a:spcPct val="50000"/>
              </a:spcAft>
              <a:buSzPct val="50000"/>
              <a:buNone/>
            </a:pPr>
            <a:r>
              <a:rPr lang="de-CH" sz="2100" dirty="0" smtClean="0">
                <a:sym typeface="Wingdings 3"/>
              </a:rPr>
              <a:t> </a:t>
            </a:r>
            <a:r>
              <a:rPr lang="fr-CH" sz="2100" dirty="0" smtClean="0">
                <a:solidFill>
                  <a:schemeClr val="tx2"/>
                </a:solidFill>
              </a:rPr>
              <a:t>Plus de 30 types touchent les organes                  génitaux, dont 16 types à haut risque                     pouvant provoquer des lésions                        cancéreuses.</a:t>
            </a: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2</a:t>
            </a:fld>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L’OFSP et la Commission fédérale sur les vaccinations recommandent… </a:t>
            </a:r>
            <a:endParaRPr lang="de-CH" sz="3200" dirty="0"/>
          </a:p>
        </p:txBody>
      </p:sp>
      <p:sp>
        <p:nvSpPr>
          <p:cNvPr id="23572" name="Rectangle 20"/>
          <p:cNvSpPr>
            <a:spLocks noGrp="1" noChangeArrowheads="1"/>
          </p:cNvSpPr>
          <p:nvPr>
            <p:ph idx="1"/>
          </p:nvPr>
        </p:nvSpPr>
        <p:spPr>
          <a:xfrm>
            <a:off x="1188000" y="2370653"/>
            <a:ext cx="7589837" cy="2677656"/>
          </a:xfrm>
        </p:spPr>
        <p:txBody>
          <a:bodyPr/>
          <a:lstStyle/>
          <a:p>
            <a:pPr>
              <a:buFont typeface="Arial" pitchFamily="34" charset="0"/>
              <a:buChar char="•"/>
            </a:pPr>
            <a:r>
              <a:rPr lang="fr-CH" sz="2100" dirty="0" smtClean="0"/>
              <a:t>… la vaccination à toutes les adolescentes entre 11 et 14 ans,</a:t>
            </a:r>
          </a:p>
          <a:p>
            <a:pPr>
              <a:buFont typeface="Arial" pitchFamily="34" charset="0"/>
              <a:buChar char="•"/>
            </a:pPr>
            <a:r>
              <a:rPr lang="fr-CH" sz="2100" dirty="0" smtClean="0"/>
              <a:t>… une vaccination de rattrapage à toutes les jeunes filles entre 15 et 19 ans (jusqu‘à fin 2012),</a:t>
            </a:r>
          </a:p>
          <a:p>
            <a:pPr>
              <a:buFont typeface="Arial" pitchFamily="34" charset="0"/>
              <a:buChar char="•"/>
            </a:pPr>
            <a:r>
              <a:rPr lang="fr-CH" sz="2100" dirty="0" smtClean="0"/>
              <a:t>… après le 20</a:t>
            </a:r>
            <a:r>
              <a:rPr lang="fr-CH" sz="2100" baseline="30000" dirty="0" smtClean="0"/>
              <a:t>ème</a:t>
            </a:r>
            <a:r>
              <a:rPr lang="fr-CH" sz="2100" dirty="0" smtClean="0"/>
              <a:t> anniversaire, de prendre la décision de se faire vacciner ou non de façon individuelle sur conseil médical.</a:t>
            </a:r>
          </a:p>
        </p:txBody>
      </p:sp>
      <p:sp>
        <p:nvSpPr>
          <p:cNvPr id="4" name="Foliennummernplatzhalter 3"/>
          <p:cNvSpPr>
            <a:spLocks noGrp="1"/>
          </p:cNvSpPr>
          <p:nvPr>
            <p:ph type="sldNum" sz="quarter" idx="10"/>
          </p:nvPr>
        </p:nvSpPr>
        <p:spPr/>
        <p:txBody>
          <a:bodyPr/>
          <a:lstStyle/>
          <a:p>
            <a:fld id="{59D4911F-A04A-4BD7-A83F-8A80CB0BAD7B}" type="slidenum">
              <a:rPr lang="de-DE"/>
              <a:pPr/>
              <a:t>20</a:t>
            </a:fld>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3200" dirty="0" smtClean="0"/>
              <a:t>L’OFSP et la Commission fédérale sur les vaccinations ne recommandent pas… </a:t>
            </a:r>
            <a:endParaRPr lang="en-US" sz="3200" dirty="0"/>
          </a:p>
        </p:txBody>
      </p:sp>
      <p:sp>
        <p:nvSpPr>
          <p:cNvPr id="3" name="Espace réservé du contenu 2"/>
          <p:cNvSpPr>
            <a:spLocks noGrp="1"/>
          </p:cNvSpPr>
          <p:nvPr>
            <p:ph idx="1"/>
          </p:nvPr>
        </p:nvSpPr>
        <p:spPr/>
        <p:txBody>
          <a:bodyPr/>
          <a:lstStyle/>
          <a:p>
            <a:pPr>
              <a:buFont typeface="Arial" pitchFamily="34" charset="0"/>
              <a:buChar char="•"/>
            </a:pPr>
            <a:r>
              <a:rPr lang="fr-CH" dirty="0" smtClean="0"/>
              <a:t>… actuellement, ces vaccins aux hommes, même si ceux-ci sont aussi fréquemment infectés par les papillomavirus et peuvent contaminer leurs partenaires. L’utilité de ce vaccin chez les hommes est en cours d’évaluation. </a:t>
            </a:r>
            <a:endParaRPr lang="fr-CH" dirty="0"/>
          </a:p>
        </p:txBody>
      </p:sp>
      <p:sp>
        <p:nvSpPr>
          <p:cNvPr id="4" name="Espace réservé du numéro de diapositive 3"/>
          <p:cNvSpPr>
            <a:spLocks noGrp="1"/>
          </p:cNvSpPr>
          <p:nvPr>
            <p:ph type="sldNum" sz="quarter" idx="10"/>
          </p:nvPr>
        </p:nvSpPr>
        <p:spPr/>
        <p:txBody>
          <a:bodyPr/>
          <a:lstStyle/>
          <a:p>
            <a:fld id="{8720248A-990B-4751-A4A1-355D48FFBE11}" type="slidenum">
              <a:rPr lang="de-DE" smtClean="0"/>
              <a:pPr/>
              <a:t>21</a:t>
            </a:fld>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Prise en charge des coûts de la vaccination</a:t>
            </a:r>
            <a:endParaRPr lang="de-CH" sz="3200" dirty="0"/>
          </a:p>
        </p:txBody>
      </p:sp>
      <p:sp>
        <p:nvSpPr>
          <p:cNvPr id="23572" name="Rectangle 20"/>
          <p:cNvSpPr>
            <a:spLocks noGrp="1" noChangeArrowheads="1"/>
          </p:cNvSpPr>
          <p:nvPr>
            <p:ph idx="1"/>
          </p:nvPr>
        </p:nvSpPr>
        <p:spPr>
          <a:xfrm>
            <a:off x="1195388" y="2370653"/>
            <a:ext cx="7589837" cy="3485570"/>
          </a:xfrm>
        </p:spPr>
        <p:txBody>
          <a:bodyPr/>
          <a:lstStyle/>
          <a:p>
            <a:pPr marL="174625" indent="-174625">
              <a:buFont typeface="Arial" pitchFamily="34" charset="0"/>
              <a:buChar char="•"/>
            </a:pPr>
            <a:r>
              <a:rPr lang="fr-CH" sz="2100" dirty="0" smtClean="0"/>
              <a:t>Depuis le 1.1.2008, les coûts de la vaccination sont pris en charge sans franchise par l‘assurance obligatoire des soins, à condition qu‘elle soit effectuée dans le cadre de programmes cantonaux de vaccination, pour :</a:t>
            </a:r>
          </a:p>
          <a:p>
            <a:pPr marL="534988" indent="-360363">
              <a:buNone/>
            </a:pPr>
            <a:r>
              <a:rPr lang="de-CH" sz="2100" dirty="0" smtClean="0">
                <a:sym typeface="Wingdings 3"/>
              </a:rPr>
              <a:t> </a:t>
            </a:r>
            <a:r>
              <a:rPr lang="fr-CH" sz="2100" dirty="0" smtClean="0"/>
              <a:t>les jeunes filles de 11 à 14 ans,</a:t>
            </a:r>
          </a:p>
          <a:p>
            <a:pPr marL="534988" indent="-360363">
              <a:buNone/>
            </a:pPr>
            <a:r>
              <a:rPr lang="de-CH" sz="2100" dirty="0" smtClean="0">
                <a:sym typeface="Wingdings 3"/>
              </a:rPr>
              <a:t> </a:t>
            </a:r>
            <a:r>
              <a:rPr lang="fr-CH" sz="2100" dirty="0" smtClean="0"/>
              <a:t>les jeunes filles de 15 à 26 ans jusqu‘à fin 2012.</a:t>
            </a:r>
          </a:p>
          <a:p>
            <a:pPr marL="174625" indent="-174625">
              <a:buFont typeface="Arial" pitchFamily="34" charset="0"/>
              <a:buChar char="•"/>
            </a:pPr>
            <a:r>
              <a:rPr lang="fr-CH" sz="2100" dirty="0" smtClean="0"/>
              <a:t>Le vaccin contre le HPV peut être administré en même temps que certains autres vaccins (voir le plan suisse de vaccination).</a:t>
            </a:r>
          </a:p>
        </p:txBody>
      </p:sp>
      <p:sp>
        <p:nvSpPr>
          <p:cNvPr id="4" name="Foliennummernplatzhalter 3"/>
          <p:cNvSpPr>
            <a:spLocks noGrp="1"/>
          </p:cNvSpPr>
          <p:nvPr>
            <p:ph type="sldNum" sz="quarter" idx="10"/>
          </p:nvPr>
        </p:nvSpPr>
        <p:spPr/>
        <p:txBody>
          <a:bodyPr/>
          <a:lstStyle/>
          <a:p>
            <a:fld id="{59D4911F-A04A-4BD7-A83F-8A80CB0BAD7B}" type="slidenum">
              <a:rPr lang="de-DE"/>
              <a:pPr/>
              <a:t>22</a:t>
            </a:fld>
            <a:endParaRPr lang="de-D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Programmes cantonaux</a:t>
            </a:r>
            <a:endParaRPr lang="de-CH" sz="3200" dirty="0"/>
          </a:p>
        </p:txBody>
      </p:sp>
      <p:sp>
        <p:nvSpPr>
          <p:cNvPr id="23572" name="Rectangle 20"/>
          <p:cNvSpPr>
            <a:spLocks noGrp="1" noChangeArrowheads="1"/>
          </p:cNvSpPr>
          <p:nvPr>
            <p:ph idx="1"/>
          </p:nvPr>
        </p:nvSpPr>
        <p:spPr/>
        <p:txBody>
          <a:bodyPr/>
          <a:lstStyle/>
          <a:p>
            <a:pPr marL="174625" indent="-174625">
              <a:buFont typeface="Arial" pitchFamily="34" charset="0"/>
              <a:buChar char="•"/>
            </a:pPr>
            <a:r>
              <a:rPr lang="fr-CH" sz="2100" dirty="0" smtClean="0"/>
              <a:t>Ces programmes cantonaux doivent être conçus de sorte que l‘information des groupes cibles soit assurée, qu‘une vaccination complète soit visée et que les coûts soient limités grâce à un achat centralisé du vaccin à un prix négocié.</a:t>
            </a:r>
          </a:p>
          <a:p>
            <a:pPr marL="174625" indent="-174625">
              <a:buFont typeface="Arial" pitchFamily="34" charset="0"/>
              <a:buChar char="•"/>
            </a:pPr>
            <a:r>
              <a:rPr lang="fr-CH" sz="2100" dirty="0" smtClean="0"/>
              <a:t>Les programmes de vaccination sont organisés par les autorités cantonales et mis en œuvre par les services de médecine scolaire et/ou par les médecins praticiens. Ces programmes varient selon les cantons et font l’objet d’un monitoring cantonal.</a:t>
            </a:r>
          </a:p>
          <a:p>
            <a:pPr marL="174625" indent="-174625">
              <a:buFont typeface="Arial" pitchFamily="34" charset="0"/>
              <a:buChar char="•"/>
            </a:pP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23</a:t>
            </a:fld>
            <a:endParaRPr 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Où se faire vacciner?</a:t>
            </a:r>
            <a:endParaRPr lang="de-CH" sz="3200" dirty="0"/>
          </a:p>
        </p:txBody>
      </p:sp>
      <p:sp>
        <p:nvSpPr>
          <p:cNvPr id="23572" name="Rectangle 20"/>
          <p:cNvSpPr>
            <a:spLocks noGrp="1" noChangeArrowheads="1"/>
          </p:cNvSpPr>
          <p:nvPr>
            <p:ph idx="1"/>
          </p:nvPr>
        </p:nvSpPr>
        <p:spPr>
          <a:xfrm>
            <a:off x="1195388" y="1866597"/>
            <a:ext cx="7589837" cy="3647152"/>
          </a:xfrm>
        </p:spPr>
        <p:txBody>
          <a:bodyPr/>
          <a:lstStyle/>
          <a:p>
            <a:pPr marL="174625" indent="-174625">
              <a:buFont typeface="Arial" pitchFamily="34" charset="0"/>
              <a:buChar char="•"/>
            </a:pPr>
            <a:r>
              <a:rPr lang="fr-CH" sz="2100" dirty="0" smtClean="0"/>
              <a:t>L‘organisation du programme de vaccination contre le cancer du col de l‘utérus dépend de chaque canton. Le service du médecin cantonal vous renseignera sur les modalités de la vaccination dans votre canton.</a:t>
            </a:r>
            <a:endParaRPr lang="fr-CH" sz="2100" b="1" dirty="0" smtClean="0"/>
          </a:p>
          <a:p>
            <a:pPr marL="174625" indent="-174625">
              <a:buFont typeface="Arial" pitchFamily="34" charset="0"/>
              <a:buChar char="•"/>
            </a:pPr>
            <a:r>
              <a:rPr lang="fr-CH" sz="2100" dirty="0" smtClean="0"/>
              <a:t>Vous trouverez également plus d‘information sur la vaccination en général sur les sites suivants:</a:t>
            </a:r>
          </a:p>
          <a:p>
            <a:pPr indent="-11113">
              <a:buNone/>
            </a:pPr>
            <a:r>
              <a:rPr lang="fr-CH" sz="2100" u="sng" dirty="0" smtClean="0">
                <a:sym typeface="Wingdings 3"/>
              </a:rPr>
              <a:t>www.bag.admin.ch</a:t>
            </a:r>
          </a:p>
          <a:p>
            <a:pPr indent="-11113">
              <a:buNone/>
            </a:pPr>
            <a:r>
              <a:rPr lang="fr-CH" sz="2100" u="sng" dirty="0" smtClean="0">
                <a:sym typeface="Wingdings 3"/>
              </a:rPr>
              <a:t>www.infovac.ch </a:t>
            </a:r>
          </a:p>
          <a:p>
            <a:pPr indent="-11113">
              <a:buNone/>
            </a:pPr>
            <a:r>
              <a:rPr lang="fr-CH" sz="2100" u="sng" dirty="0" smtClean="0">
                <a:sym typeface="Wingdings 3"/>
              </a:rPr>
              <a:t>www.sevacciner-hpv.ch</a:t>
            </a:r>
          </a:p>
        </p:txBody>
      </p:sp>
      <p:sp>
        <p:nvSpPr>
          <p:cNvPr id="4" name="Foliennummernplatzhalter 3"/>
          <p:cNvSpPr>
            <a:spLocks noGrp="1"/>
          </p:cNvSpPr>
          <p:nvPr>
            <p:ph type="sldNum" sz="quarter" idx="10"/>
          </p:nvPr>
        </p:nvSpPr>
        <p:spPr/>
        <p:txBody>
          <a:bodyPr/>
          <a:lstStyle/>
          <a:p>
            <a:fld id="{59D4911F-A04A-4BD7-A83F-8A80CB0BAD7B}" type="slidenum">
              <a:rPr lang="de-DE"/>
              <a:pPr/>
              <a:t>24</a:t>
            </a:fld>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p:cNvGraphicFramePr>
            <a:graphicFrameLocks/>
          </p:cNvGraphicFramePr>
          <p:nvPr/>
        </p:nvGraphicFramePr>
        <p:xfrm>
          <a:off x="1259632" y="2204864"/>
          <a:ext cx="7704856" cy="2496224"/>
        </p:xfrm>
        <a:graphic>
          <a:graphicData uri="http://schemas.openxmlformats.org/drawingml/2006/table">
            <a:tbl>
              <a:tblPr/>
              <a:tblGrid>
                <a:gridCol w="1626716"/>
                <a:gridCol w="2966563"/>
                <a:gridCol w="3111577"/>
              </a:tblGrid>
              <a:tr h="386624">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endParaRPr kumimoji="0" lang="fr-CH" sz="1600" b="0" i="0" u="none" strike="noStrike" cap="none" normalizeH="0" baseline="0" noProof="0" dirty="0" smtClean="0">
                        <a:ln>
                          <a:noFill/>
                        </a:ln>
                        <a:solidFill>
                          <a:schemeClr val="tx1"/>
                        </a:solidFill>
                        <a:effectLst/>
                        <a:latin typeface="Arial"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1" i="0" u="none" strike="noStrike" cap="none" normalizeH="0" baseline="0" noProof="0" smtClean="0">
                          <a:ln>
                            <a:noFill/>
                          </a:ln>
                          <a:solidFill>
                            <a:schemeClr val="tx1"/>
                          </a:solidFill>
                          <a:effectLst/>
                          <a:latin typeface="Arial" charset="0"/>
                        </a:rPr>
                        <a:t>Types dits „à hauts risques“</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1" i="0" u="none" strike="noStrike" cap="none" normalizeH="0" baseline="0" noProof="0" smtClean="0">
                          <a:ln>
                            <a:noFill/>
                          </a:ln>
                          <a:solidFill>
                            <a:schemeClr val="tx1"/>
                          </a:solidFill>
                          <a:effectLst/>
                          <a:latin typeface="Arial" charset="0"/>
                        </a:rPr>
                        <a:t>Types dits „à bas risques“</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40">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1" i="0" u="none" strike="noStrike" cap="none" normalizeH="0" baseline="0" noProof="0" dirty="0" smtClean="0">
                          <a:ln>
                            <a:noFill/>
                          </a:ln>
                          <a:solidFill>
                            <a:schemeClr val="tx1"/>
                          </a:solidFill>
                          <a:effectLst/>
                          <a:latin typeface="Arial" charset="0"/>
                        </a:rPr>
                        <a:t>Types de virus, dont …</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0" i="0" u="none" strike="noStrike" cap="none" normalizeH="0" baseline="0" noProof="0" dirty="0" smtClean="0">
                          <a:ln>
                            <a:noFill/>
                          </a:ln>
                          <a:solidFill>
                            <a:schemeClr val="tx2"/>
                          </a:solidFill>
                          <a:effectLst/>
                          <a:latin typeface="Arial" charset="0"/>
                        </a:rPr>
                        <a:t>…16, 18, 31, 33 et 45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600" b="0" i="0" u="none" strike="noStrike" cap="none" normalizeH="0" baseline="0" noProof="0" dirty="0" smtClean="0">
                          <a:ln>
                            <a:noFill/>
                          </a:ln>
                          <a:solidFill>
                            <a:schemeClr val="tx1"/>
                          </a:solidFill>
                          <a:effectLst/>
                          <a:latin typeface="Arial" charset="0"/>
                        </a:rPr>
                        <a:t>… 6 et 11 (principalement)</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1" i="0" u="none" strike="noStrike" cap="none" normalizeH="0" baseline="0" noProof="0" dirty="0" smtClean="0">
                          <a:ln>
                            <a:noFill/>
                          </a:ln>
                          <a:solidFill>
                            <a:schemeClr val="tx1"/>
                          </a:solidFill>
                          <a:effectLst/>
                          <a:latin typeface="Arial" charset="0"/>
                        </a:rPr>
                        <a:t>… peuvent causer ...</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0" i="0" u="none" strike="noStrike" cap="none" normalizeH="0" baseline="0" noProof="0" dirty="0" smtClean="0">
                          <a:ln>
                            <a:noFill/>
                          </a:ln>
                          <a:solidFill>
                            <a:schemeClr val="tx2"/>
                          </a:solidFill>
                          <a:effectLst/>
                          <a:latin typeface="Arial" charset="0"/>
                        </a:rPr>
                        <a:t>... le cancer du col de l‘utérus </a:t>
                      </a:r>
                    </a:p>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0" i="0" u="none" strike="noStrike" cap="none" normalizeH="0" baseline="0" noProof="0" dirty="0" smtClean="0">
                          <a:ln>
                            <a:noFill/>
                          </a:ln>
                          <a:solidFill>
                            <a:schemeClr val="tx2"/>
                          </a:solidFill>
                          <a:effectLst/>
                          <a:latin typeface="Arial" charset="0"/>
                        </a:rPr>
                        <a:t>... le cancer des organes</a:t>
                      </a:r>
                      <a:br>
                        <a:rPr kumimoji="0" lang="fr-CH" sz="1600" b="0" i="0" u="none" strike="noStrike" cap="none" normalizeH="0" baseline="0" noProof="0" dirty="0" smtClean="0">
                          <a:ln>
                            <a:noFill/>
                          </a:ln>
                          <a:solidFill>
                            <a:schemeClr val="tx2"/>
                          </a:solidFill>
                          <a:effectLst/>
                          <a:latin typeface="Arial" charset="0"/>
                        </a:rPr>
                      </a:br>
                      <a:r>
                        <a:rPr kumimoji="0" lang="fr-CH" sz="1600" b="0" i="0" u="none" strike="noStrike" cap="none" normalizeH="0" baseline="0" noProof="0" dirty="0" smtClean="0">
                          <a:ln>
                            <a:noFill/>
                          </a:ln>
                          <a:solidFill>
                            <a:schemeClr val="tx2"/>
                          </a:solidFill>
                          <a:effectLst/>
                          <a:latin typeface="Arial" charset="0"/>
                        </a:rPr>
                        <a:t>    génitaux externes</a:t>
                      </a:r>
                      <a:r>
                        <a:rPr kumimoji="0" lang="fr-CH" sz="1600" b="0" i="0" u="none" strike="noStrike" cap="none" normalizeH="0" baseline="0" noProof="0" dirty="0" smtClean="0">
                          <a:ln>
                            <a:noFill/>
                          </a:ln>
                          <a:solidFill>
                            <a:schemeClr val="tx1"/>
                          </a:solidFill>
                          <a:effectLst/>
                          <a:latin typeface="Arial" charset="0"/>
                        </a:rPr>
                        <a:t>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600" b="0" i="0" u="none" strike="noStrike" cap="none" normalizeH="0" baseline="0" noProof="0" dirty="0" smtClean="0">
                          <a:ln>
                            <a:noFill/>
                          </a:ln>
                          <a:solidFill>
                            <a:schemeClr val="tx2"/>
                          </a:solidFill>
                          <a:effectLst/>
                          <a:latin typeface="Arial" charset="0"/>
                        </a:rPr>
                        <a:t>… des verrues génitales</a:t>
                      </a:r>
                      <a:br>
                        <a:rPr kumimoji="0" lang="fr-CH" sz="1600" b="0" i="0" u="none" strike="noStrike" cap="none" normalizeH="0" baseline="0" noProof="0" dirty="0" smtClean="0">
                          <a:ln>
                            <a:noFill/>
                          </a:ln>
                          <a:solidFill>
                            <a:schemeClr val="tx2"/>
                          </a:solidFill>
                          <a:effectLst/>
                          <a:latin typeface="Arial" charset="0"/>
                        </a:rPr>
                      </a:br>
                      <a:r>
                        <a:rPr kumimoji="0" lang="fr-CH" sz="1600" b="0" i="0" u="none" strike="noStrike" cap="none" normalizeH="0" baseline="0" noProof="0" dirty="0" smtClean="0">
                          <a:ln>
                            <a:noFill/>
                          </a:ln>
                          <a:solidFill>
                            <a:schemeClr val="tx2"/>
                          </a:solidFill>
                          <a:effectLst/>
                          <a:latin typeface="Arial" charset="0"/>
                        </a:rPr>
                        <a:t>     (condylomes acuminés)</a:t>
                      </a:r>
                      <a:endParaRPr kumimoji="0" lang="fr-CH" sz="1600" b="0" i="0" u="none" strike="noStrike" cap="none" normalizeH="0" baseline="0" noProof="0" dirty="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endParaRPr kumimoji="0" lang="fr-CH" sz="1600" b="0" i="0" u="none" strike="noStrike" cap="none" normalizeH="0" baseline="0" noProof="0" dirty="0" smtClean="0">
                        <a:ln>
                          <a:noFill/>
                        </a:ln>
                        <a:solidFill>
                          <a:schemeClr val="tx1"/>
                        </a:solidFill>
                        <a:effectLst/>
                        <a:latin typeface="Arial"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itchFamily="2" charset="2"/>
                        <a:buNone/>
                        <a:tabLst/>
                      </a:pPr>
                      <a:r>
                        <a:rPr kumimoji="0" lang="fr-CH" sz="1600" b="0" i="0" u="none" strike="noStrike" cap="none" normalizeH="0" baseline="0" noProof="0" dirty="0" smtClean="0">
                          <a:ln>
                            <a:noFill/>
                          </a:ln>
                          <a:solidFill>
                            <a:schemeClr val="tx1"/>
                          </a:solidFill>
                          <a:effectLst/>
                          <a:latin typeface="Arial" charset="0"/>
                        </a:rPr>
                        <a:t>... de légères altération pathologiques des cellules du col de l‘utérus/des organes génitaux externes</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r>
            </a:tbl>
          </a:graphicData>
        </a:graphic>
      </p:graphicFrame>
      <p:sp>
        <p:nvSpPr>
          <p:cNvPr id="23571" name="Rectangle 19"/>
          <p:cNvSpPr>
            <a:spLocks noGrp="1" noChangeArrowheads="1"/>
          </p:cNvSpPr>
          <p:nvPr>
            <p:ph type="title"/>
          </p:nvPr>
        </p:nvSpPr>
        <p:spPr/>
        <p:txBody>
          <a:bodyPr/>
          <a:lstStyle/>
          <a:p>
            <a:r>
              <a:rPr lang="fr-CH" sz="3200" dirty="0" smtClean="0"/>
              <a:t>Classification des papillomavirus humains</a:t>
            </a:r>
            <a:endParaRPr lang="fr-CH" sz="3200" dirty="0"/>
          </a:p>
        </p:txBody>
      </p:sp>
      <p:sp>
        <p:nvSpPr>
          <p:cNvPr id="23572" name="Rectangle 20"/>
          <p:cNvSpPr>
            <a:spLocks noGrp="1" noChangeArrowheads="1"/>
          </p:cNvSpPr>
          <p:nvPr>
            <p:ph idx="1"/>
          </p:nvPr>
        </p:nvSpPr>
        <p:spPr>
          <a:xfrm>
            <a:off x="1195388" y="4725144"/>
            <a:ext cx="7589837" cy="2354491"/>
          </a:xfrm>
        </p:spPr>
        <p:txBody>
          <a:bodyPr/>
          <a:lstStyle/>
          <a:p>
            <a:pPr marL="174625" indent="-174625">
              <a:buFont typeface="Arial" pitchFamily="34" charset="0"/>
              <a:buChar char="•"/>
            </a:pPr>
            <a:r>
              <a:rPr lang="fr-CH" sz="2100" dirty="0" smtClean="0"/>
              <a:t>Les types de virus 16 et 18 provoquent plus de 70% de tous les cas de cancer du col de l‘utérus en Europe.</a:t>
            </a:r>
          </a:p>
          <a:p>
            <a:pPr marL="174625" indent="-174625">
              <a:buFont typeface="Arial" pitchFamily="34" charset="0"/>
              <a:buChar char="•"/>
            </a:pPr>
            <a:r>
              <a:rPr lang="fr-CH" sz="2100" dirty="0" smtClean="0"/>
              <a:t>Les types de virus 6 et 11 provoquent 90% de toutes les verrues génitales.</a:t>
            </a: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3</a:t>
            </a:fld>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FR" sz="3200" dirty="0" smtClean="0">
                <a:cs typeface="Times New Roman" pitchFamily="18" charset="0"/>
              </a:rPr>
              <a:t>Transmission  du papillomavirus humain (HPV)</a:t>
            </a:r>
            <a:endParaRPr lang="de-CH" sz="3200" dirty="0"/>
          </a:p>
        </p:txBody>
      </p:sp>
      <p:sp>
        <p:nvSpPr>
          <p:cNvPr id="23572" name="Rectangle 20"/>
          <p:cNvSpPr>
            <a:spLocks noGrp="1" noChangeArrowheads="1"/>
          </p:cNvSpPr>
          <p:nvPr>
            <p:ph idx="1"/>
          </p:nvPr>
        </p:nvSpPr>
        <p:spPr>
          <a:xfrm>
            <a:off x="1195388" y="2370653"/>
            <a:ext cx="7589837" cy="3000821"/>
          </a:xfrm>
        </p:spPr>
        <p:txBody>
          <a:bodyPr/>
          <a:lstStyle/>
          <a:p>
            <a:pPr marL="174625" lvl="1" indent="-174625">
              <a:spcAft>
                <a:spcPct val="50000"/>
              </a:spcAft>
            </a:pPr>
            <a:r>
              <a:rPr lang="fr-CH" sz="2100" dirty="0" smtClean="0">
                <a:solidFill>
                  <a:schemeClr val="tx2"/>
                </a:solidFill>
              </a:rPr>
              <a:t>La transmission se fait par contact de la peau et des muqueuses, généralement lors de rapports sexuels.</a:t>
            </a:r>
          </a:p>
          <a:p>
            <a:pPr marL="174625" lvl="1" indent="-174625">
              <a:spcAft>
                <a:spcPct val="50000"/>
              </a:spcAft>
            </a:pPr>
            <a:r>
              <a:rPr lang="fr-CH" sz="2100" dirty="0" smtClean="0">
                <a:solidFill>
                  <a:schemeClr val="tx2"/>
                </a:solidFill>
              </a:rPr>
              <a:t>Le risque est le plus élevé entre 16 et 25 ans.</a:t>
            </a:r>
          </a:p>
          <a:p>
            <a:pPr marL="174625" lvl="1" indent="-174625">
              <a:spcAft>
                <a:spcPct val="50000"/>
              </a:spcAft>
            </a:pPr>
            <a:r>
              <a:rPr lang="fr-CH" sz="2100" dirty="0" smtClean="0"/>
              <a:t>Le plus souvent, l’infection passe inaperçue :              </a:t>
            </a:r>
          </a:p>
          <a:p>
            <a:pPr marL="534988" lvl="2" indent="-347663">
              <a:spcAft>
                <a:spcPct val="50000"/>
              </a:spcAft>
              <a:buSzPct val="50000"/>
              <a:buNone/>
            </a:pPr>
            <a:r>
              <a:rPr lang="de-CH" sz="2100" dirty="0" smtClean="0">
                <a:sym typeface="Wingdings 3"/>
              </a:rPr>
              <a:t> </a:t>
            </a:r>
            <a:r>
              <a:rPr lang="fr-CH" sz="2100" dirty="0" smtClean="0"/>
              <a:t>Aucune douleur, ni symptômes, ni autres signes ne se manifestent.</a:t>
            </a: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4</a:t>
            </a:fld>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FR" sz="3200" dirty="0" smtClean="0">
                <a:cs typeface="Times New Roman" pitchFamily="18" charset="0"/>
              </a:rPr>
              <a:t>Que se passe-t-il après l’infection?</a:t>
            </a:r>
            <a:endParaRPr lang="de-CH" sz="3200" dirty="0"/>
          </a:p>
        </p:txBody>
      </p:sp>
      <p:sp>
        <p:nvSpPr>
          <p:cNvPr id="23572" name="Rectangle 20"/>
          <p:cNvSpPr>
            <a:spLocks noGrp="1" noChangeArrowheads="1"/>
          </p:cNvSpPr>
          <p:nvPr>
            <p:ph idx="1"/>
          </p:nvPr>
        </p:nvSpPr>
        <p:spPr>
          <a:xfrm>
            <a:off x="1195388" y="1866597"/>
            <a:ext cx="7589837" cy="3000821"/>
          </a:xfrm>
        </p:spPr>
        <p:txBody>
          <a:bodyPr/>
          <a:lstStyle/>
          <a:p>
            <a:pPr marL="174625" lvl="1" indent="-174625">
              <a:spcAft>
                <a:spcPct val="50000"/>
              </a:spcAft>
            </a:pPr>
            <a:r>
              <a:rPr lang="fr-CH" sz="2100" dirty="0" smtClean="0">
                <a:solidFill>
                  <a:schemeClr val="tx2"/>
                </a:solidFill>
              </a:rPr>
              <a:t>90% des infections à papillomavirus génitaux guérissent spontanément.</a:t>
            </a:r>
            <a:endParaRPr lang="en-US" sz="2100" dirty="0" smtClean="0">
              <a:solidFill>
                <a:schemeClr val="tx2"/>
              </a:solidFill>
            </a:endParaRPr>
          </a:p>
          <a:p>
            <a:pPr marL="534988" lvl="2" indent="-360363">
              <a:spcAft>
                <a:spcPct val="50000"/>
              </a:spcAft>
              <a:buSzPct val="50000"/>
              <a:buNone/>
            </a:pPr>
            <a:r>
              <a:rPr lang="de-CH" sz="2100" dirty="0" smtClean="0">
                <a:sym typeface="Wingdings 3"/>
              </a:rPr>
              <a:t> </a:t>
            </a:r>
            <a:r>
              <a:rPr lang="fr-CH" sz="2100" dirty="0" smtClean="0">
                <a:solidFill>
                  <a:schemeClr val="tx2"/>
                </a:solidFill>
              </a:rPr>
              <a:t>Aucune autre conséquence</a:t>
            </a:r>
          </a:p>
          <a:p>
            <a:pPr marL="174625" lvl="1" indent="-174625">
              <a:spcAft>
                <a:spcPct val="50000"/>
              </a:spcAft>
            </a:pPr>
            <a:r>
              <a:rPr lang="fr-CH" sz="2100" dirty="0" smtClean="0">
                <a:solidFill>
                  <a:schemeClr val="tx2"/>
                </a:solidFill>
              </a:rPr>
              <a:t>Chez une personne sur 10, les virus persistent à l’endroit de l’infection.</a:t>
            </a:r>
          </a:p>
          <a:p>
            <a:pPr marL="534988" lvl="2" indent="-360363">
              <a:spcAft>
                <a:spcPct val="50000"/>
              </a:spcAft>
              <a:buSzPct val="50000"/>
              <a:buNone/>
            </a:pPr>
            <a:r>
              <a:rPr lang="de-CH" sz="2100" dirty="0" smtClean="0">
                <a:sym typeface="Wingdings 3"/>
              </a:rPr>
              <a:t> </a:t>
            </a:r>
            <a:r>
              <a:rPr lang="fr-CH" sz="2100" dirty="0" smtClean="0">
                <a:solidFill>
                  <a:schemeClr val="tx2"/>
                </a:solidFill>
              </a:rPr>
              <a:t>Conséquence possible : un </a:t>
            </a:r>
            <a:r>
              <a:rPr lang="fr-CH" sz="2100" dirty="0" err="1" smtClean="0">
                <a:solidFill>
                  <a:schemeClr val="tx2"/>
                </a:solidFill>
              </a:rPr>
              <a:t>précancer</a:t>
            </a:r>
            <a:r>
              <a:rPr lang="fr-CH" sz="2100" dirty="0" smtClean="0">
                <a:solidFill>
                  <a:schemeClr val="tx2"/>
                </a:solidFill>
              </a:rPr>
              <a:t> peut se développer.</a:t>
            </a:r>
            <a:endParaRPr lang="en-US" sz="2100" dirty="0" smtClean="0">
              <a:solidFill>
                <a:schemeClr val="tx2"/>
              </a:solidFill>
            </a:endParaRPr>
          </a:p>
        </p:txBody>
      </p:sp>
      <p:sp>
        <p:nvSpPr>
          <p:cNvPr id="4" name="Foliennummernplatzhalter 3"/>
          <p:cNvSpPr>
            <a:spLocks noGrp="1"/>
          </p:cNvSpPr>
          <p:nvPr>
            <p:ph type="sldNum" sz="quarter" idx="10"/>
          </p:nvPr>
        </p:nvSpPr>
        <p:spPr/>
        <p:txBody>
          <a:bodyPr/>
          <a:lstStyle/>
          <a:p>
            <a:fld id="{59D4911F-A04A-4BD7-A83F-8A80CB0BAD7B}" type="slidenum">
              <a:rPr lang="de-DE"/>
              <a:pPr/>
              <a:t>5</a:t>
            </a:fld>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Développement du cancer du col de l’utérus (1)</a:t>
            </a:r>
            <a:endParaRPr lang="de-CH" sz="3200" dirty="0"/>
          </a:p>
        </p:txBody>
      </p:sp>
      <p:sp>
        <p:nvSpPr>
          <p:cNvPr id="4" name="Foliennummernplatzhalter 3"/>
          <p:cNvSpPr>
            <a:spLocks noGrp="1"/>
          </p:cNvSpPr>
          <p:nvPr>
            <p:ph type="sldNum" sz="quarter" idx="10"/>
          </p:nvPr>
        </p:nvSpPr>
        <p:spPr/>
        <p:txBody>
          <a:bodyPr/>
          <a:lstStyle/>
          <a:p>
            <a:fld id="{59D4911F-A04A-4BD7-A83F-8A80CB0BAD7B}" type="slidenum">
              <a:rPr lang="de-DE"/>
              <a:pPr/>
              <a:t>6</a:t>
            </a:fld>
            <a:endParaRPr lang="de-DE"/>
          </a:p>
        </p:txBody>
      </p:sp>
      <p:pic>
        <p:nvPicPr>
          <p:cNvPr id="9" name="Picture 7"/>
          <p:cNvPicPr>
            <a:picLocks noChangeAspect="1" noChangeArrowheads="1"/>
          </p:cNvPicPr>
          <p:nvPr/>
        </p:nvPicPr>
        <p:blipFill>
          <a:blip r:embed="rId2" cstate="print"/>
          <a:srcRect l="3108" t="4546" r="4339" b="50984"/>
          <a:stretch>
            <a:fillRect/>
          </a:stretch>
        </p:blipFill>
        <p:spPr bwMode="auto">
          <a:xfrm>
            <a:off x="1202487" y="2348465"/>
            <a:ext cx="7257945" cy="2664711"/>
          </a:xfrm>
          <a:prstGeom prst="rect">
            <a:avLst/>
          </a:prstGeom>
          <a:noFill/>
          <a:ln w="9525">
            <a:noFill/>
            <a:miter lim="800000"/>
            <a:headEnd/>
            <a:tailEnd/>
          </a:ln>
        </p:spPr>
      </p:pic>
      <p:sp>
        <p:nvSpPr>
          <p:cNvPr id="10" name="Rectangle 8"/>
          <p:cNvSpPr>
            <a:spLocks noChangeArrowheads="1"/>
          </p:cNvSpPr>
          <p:nvPr/>
        </p:nvSpPr>
        <p:spPr bwMode="auto">
          <a:xfrm>
            <a:off x="2195736" y="2780928"/>
            <a:ext cx="325410" cy="123111"/>
          </a:xfrm>
          <a:prstGeom prst="rect">
            <a:avLst/>
          </a:prstGeom>
          <a:noFill/>
          <a:ln w="9525">
            <a:noFill/>
            <a:miter lim="800000"/>
            <a:headEnd/>
            <a:tailEnd/>
          </a:ln>
        </p:spPr>
        <p:txBody>
          <a:bodyPr wrap="none" lIns="0" tIns="0" rIns="0" bIns="0">
            <a:spAutoFit/>
          </a:bodyPr>
          <a:lstStyle/>
          <a:p>
            <a:r>
              <a:rPr lang="fr-CH" sz="800" b="1" u="none" dirty="0" smtClean="0">
                <a:solidFill>
                  <a:schemeClr val="bg1"/>
                </a:solidFill>
              </a:rPr>
              <a:t>Utérus</a:t>
            </a:r>
            <a:endParaRPr lang="fr-CH" dirty="0">
              <a:solidFill>
                <a:schemeClr val="bg1"/>
              </a:solidFill>
            </a:endParaRPr>
          </a:p>
        </p:txBody>
      </p:sp>
      <p:sp>
        <p:nvSpPr>
          <p:cNvPr id="11" name="Rectangle 9"/>
          <p:cNvSpPr>
            <a:spLocks noChangeArrowheads="1"/>
          </p:cNvSpPr>
          <p:nvPr/>
        </p:nvSpPr>
        <p:spPr bwMode="auto">
          <a:xfrm>
            <a:off x="1957949" y="3969660"/>
            <a:ext cx="144270" cy="107722"/>
          </a:xfrm>
          <a:prstGeom prst="rect">
            <a:avLst/>
          </a:prstGeom>
          <a:noFill/>
          <a:ln w="9525">
            <a:noFill/>
            <a:miter lim="800000"/>
            <a:headEnd/>
            <a:tailEnd/>
          </a:ln>
        </p:spPr>
        <p:txBody>
          <a:bodyPr wrap="none" lIns="0" tIns="0" rIns="0" bIns="0">
            <a:spAutoFit/>
          </a:bodyPr>
          <a:lstStyle/>
          <a:p>
            <a:r>
              <a:rPr lang="fr-CH" sz="700" b="1" u="none" dirty="0" smtClean="0"/>
              <a:t>Col</a:t>
            </a:r>
            <a:endParaRPr lang="fr-CH" dirty="0"/>
          </a:p>
        </p:txBody>
      </p:sp>
      <p:sp>
        <p:nvSpPr>
          <p:cNvPr id="12" name="Rectangle 10"/>
          <p:cNvSpPr>
            <a:spLocks noChangeArrowheads="1"/>
          </p:cNvSpPr>
          <p:nvPr/>
        </p:nvSpPr>
        <p:spPr bwMode="auto">
          <a:xfrm>
            <a:off x="2160230" y="4381764"/>
            <a:ext cx="280526" cy="123111"/>
          </a:xfrm>
          <a:prstGeom prst="rect">
            <a:avLst/>
          </a:prstGeom>
          <a:noFill/>
          <a:ln w="9525">
            <a:noFill/>
            <a:miter lim="800000"/>
            <a:headEnd/>
            <a:tailEnd/>
          </a:ln>
        </p:spPr>
        <p:txBody>
          <a:bodyPr wrap="none" lIns="0" tIns="0" rIns="0" bIns="0">
            <a:spAutoFit/>
          </a:bodyPr>
          <a:lstStyle/>
          <a:p>
            <a:r>
              <a:rPr lang="fr-CH" sz="800" b="1" u="none" dirty="0" smtClean="0">
                <a:solidFill>
                  <a:schemeClr val="bg1"/>
                </a:solidFill>
              </a:rPr>
              <a:t>Vagin</a:t>
            </a:r>
            <a:endParaRPr lang="fr-CH" dirty="0">
              <a:solidFill>
                <a:schemeClr val="bg1"/>
              </a:solidFill>
            </a:endParaRPr>
          </a:p>
        </p:txBody>
      </p:sp>
      <p:sp>
        <p:nvSpPr>
          <p:cNvPr id="13" name="Rectangle 11"/>
          <p:cNvSpPr>
            <a:spLocks noChangeArrowheads="1"/>
          </p:cNvSpPr>
          <p:nvPr/>
        </p:nvSpPr>
        <p:spPr bwMode="auto">
          <a:xfrm>
            <a:off x="1331640" y="4289184"/>
            <a:ext cx="460062" cy="215444"/>
          </a:xfrm>
          <a:prstGeom prst="rect">
            <a:avLst/>
          </a:prstGeom>
          <a:noFill/>
          <a:ln w="9525">
            <a:noFill/>
            <a:miter lim="800000"/>
            <a:headEnd/>
            <a:tailEnd/>
          </a:ln>
        </p:spPr>
        <p:txBody>
          <a:bodyPr wrap="none" lIns="0" tIns="0" rIns="0" bIns="0">
            <a:spAutoFit/>
          </a:bodyPr>
          <a:lstStyle/>
          <a:p>
            <a:r>
              <a:rPr lang="fr-CH" sz="700" b="1" u="none" dirty="0" smtClean="0"/>
              <a:t>Epithélium</a:t>
            </a:r>
          </a:p>
          <a:p>
            <a:pPr algn="ctr"/>
            <a:r>
              <a:rPr lang="en-US" sz="700" b="1" u="none" dirty="0" smtClean="0"/>
              <a:t>cervical</a:t>
            </a:r>
          </a:p>
        </p:txBody>
      </p:sp>
      <p:sp>
        <p:nvSpPr>
          <p:cNvPr id="14" name="Rectangle 12"/>
          <p:cNvSpPr>
            <a:spLocks noChangeArrowheads="1"/>
          </p:cNvSpPr>
          <p:nvPr/>
        </p:nvSpPr>
        <p:spPr bwMode="auto">
          <a:xfrm>
            <a:off x="1785538" y="3645426"/>
            <a:ext cx="1812" cy="347938"/>
          </a:xfrm>
          <a:prstGeom prst="rect">
            <a:avLst/>
          </a:prstGeom>
          <a:noFill/>
          <a:ln w="9525">
            <a:noFill/>
            <a:miter lim="800000"/>
            <a:headEnd/>
            <a:tailEnd/>
          </a:ln>
        </p:spPr>
        <p:txBody>
          <a:bodyPr wrap="none" lIns="0" tIns="0" rIns="0" bIns="0">
            <a:spAutoFit/>
          </a:bodyPr>
          <a:lstStyle/>
          <a:p>
            <a:endParaRPr lang="en-US"/>
          </a:p>
        </p:txBody>
      </p:sp>
      <p:sp>
        <p:nvSpPr>
          <p:cNvPr id="15" name="Freeform 13"/>
          <p:cNvSpPr>
            <a:spLocks noEditPoints="1"/>
          </p:cNvSpPr>
          <p:nvPr/>
        </p:nvSpPr>
        <p:spPr bwMode="auto">
          <a:xfrm>
            <a:off x="1907704" y="4145168"/>
            <a:ext cx="293573" cy="195715"/>
          </a:xfrm>
          <a:custGeom>
            <a:avLst/>
            <a:gdLst>
              <a:gd name="T0" fmla="*/ 0 w 2256"/>
              <a:gd name="T1" fmla="*/ 0 h 1510"/>
              <a:gd name="T2" fmla="*/ 0 w 2256"/>
              <a:gd name="T3" fmla="*/ 0 h 1510"/>
              <a:gd name="T4" fmla="*/ 0 w 2256"/>
              <a:gd name="T5" fmla="*/ 0 h 1510"/>
              <a:gd name="T6" fmla="*/ 0 w 2256"/>
              <a:gd name="T7" fmla="*/ 0 h 1510"/>
              <a:gd name="T8" fmla="*/ 0 w 2256"/>
              <a:gd name="T9" fmla="*/ 0 h 1510"/>
              <a:gd name="T10" fmla="*/ 0 w 2256"/>
              <a:gd name="T11" fmla="*/ 0 h 1510"/>
              <a:gd name="T12" fmla="*/ 0 w 2256"/>
              <a:gd name="T13" fmla="*/ 0 h 1510"/>
              <a:gd name="T14" fmla="*/ 0 w 2256"/>
              <a:gd name="T15" fmla="*/ 0 h 1510"/>
              <a:gd name="T16" fmla="*/ 0 w 2256"/>
              <a:gd name="T17" fmla="*/ 0 h 1510"/>
              <a:gd name="T18" fmla="*/ 0 w 2256"/>
              <a:gd name="T19" fmla="*/ 0 h 1510"/>
              <a:gd name="T20" fmla="*/ 0 w 2256"/>
              <a:gd name="T21" fmla="*/ 0 h 1510"/>
              <a:gd name="T22" fmla="*/ 0 w 2256"/>
              <a:gd name="T23" fmla="*/ 0 h 1510"/>
              <a:gd name="T24" fmla="*/ 0 w 2256"/>
              <a:gd name="T25" fmla="*/ 0 h 1510"/>
              <a:gd name="T26" fmla="*/ 0 w 2256"/>
              <a:gd name="T27" fmla="*/ 0 h 1510"/>
              <a:gd name="T28" fmla="*/ 0 w 2256"/>
              <a:gd name="T29" fmla="*/ 0 h 1510"/>
              <a:gd name="T30" fmla="*/ 0 w 2256"/>
              <a:gd name="T31" fmla="*/ 0 h 1510"/>
              <a:gd name="T32" fmla="*/ 0 w 2256"/>
              <a:gd name="T33" fmla="*/ 0 h 15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56"/>
              <a:gd name="T52" fmla="*/ 0 h 1510"/>
              <a:gd name="T53" fmla="*/ 2256 w 2256"/>
              <a:gd name="T54" fmla="*/ 1510 h 15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56" h="1510">
                <a:moveTo>
                  <a:pt x="19" y="1445"/>
                </a:moveTo>
                <a:lnTo>
                  <a:pt x="2183" y="10"/>
                </a:lnTo>
                <a:cubicBezTo>
                  <a:pt x="2198" y="0"/>
                  <a:pt x="2219" y="4"/>
                  <a:pt x="2229" y="19"/>
                </a:cubicBezTo>
                <a:cubicBezTo>
                  <a:pt x="2239" y="35"/>
                  <a:pt x="2235" y="55"/>
                  <a:pt x="2220" y="66"/>
                </a:cubicBezTo>
                <a:lnTo>
                  <a:pt x="56" y="1500"/>
                </a:lnTo>
                <a:cubicBezTo>
                  <a:pt x="41" y="1510"/>
                  <a:pt x="20" y="1506"/>
                  <a:pt x="10" y="1491"/>
                </a:cubicBezTo>
                <a:cubicBezTo>
                  <a:pt x="0" y="1476"/>
                  <a:pt x="4" y="1455"/>
                  <a:pt x="19" y="1445"/>
                </a:cubicBezTo>
                <a:close/>
                <a:moveTo>
                  <a:pt x="1737" y="31"/>
                </a:moveTo>
                <a:lnTo>
                  <a:pt x="2256" y="1"/>
                </a:lnTo>
                <a:lnTo>
                  <a:pt x="2027" y="468"/>
                </a:lnTo>
                <a:cubicBezTo>
                  <a:pt x="2019" y="485"/>
                  <a:pt x="1999" y="491"/>
                  <a:pt x="1982" y="483"/>
                </a:cubicBezTo>
                <a:cubicBezTo>
                  <a:pt x="1966" y="475"/>
                  <a:pt x="1959" y="455"/>
                  <a:pt x="1967" y="439"/>
                </a:cubicBezTo>
                <a:lnTo>
                  <a:pt x="2171" y="23"/>
                </a:lnTo>
                <a:lnTo>
                  <a:pt x="2203" y="71"/>
                </a:lnTo>
                <a:lnTo>
                  <a:pt x="1741" y="98"/>
                </a:lnTo>
                <a:cubicBezTo>
                  <a:pt x="1723" y="99"/>
                  <a:pt x="1707" y="85"/>
                  <a:pt x="1706" y="66"/>
                </a:cubicBezTo>
                <a:cubicBezTo>
                  <a:pt x="1705" y="48"/>
                  <a:pt x="1719" y="32"/>
                  <a:pt x="1737" y="31"/>
                </a:cubicBezTo>
                <a:close/>
              </a:path>
            </a:pathLst>
          </a:custGeom>
          <a:solidFill>
            <a:srgbClr val="000000"/>
          </a:solidFill>
          <a:ln w="1588" cap="flat">
            <a:solidFill>
              <a:srgbClr val="000000"/>
            </a:solidFill>
            <a:prstDash val="solid"/>
            <a:bevel/>
            <a:headEnd/>
            <a:tailEnd/>
          </a:ln>
        </p:spPr>
        <p:txBody>
          <a:bodyPr/>
          <a:lstStyle/>
          <a:p>
            <a:endParaRPr lang="de-CH"/>
          </a:p>
        </p:txBody>
      </p:sp>
      <p:sp>
        <p:nvSpPr>
          <p:cNvPr id="16" name="Rectangle 14"/>
          <p:cNvSpPr>
            <a:spLocks noChangeArrowheads="1"/>
          </p:cNvSpPr>
          <p:nvPr/>
        </p:nvSpPr>
        <p:spPr bwMode="auto">
          <a:xfrm>
            <a:off x="3115214" y="5034662"/>
            <a:ext cx="1704356" cy="338554"/>
          </a:xfrm>
          <a:prstGeom prst="rect">
            <a:avLst/>
          </a:prstGeom>
          <a:noFill/>
          <a:ln w="9525">
            <a:noFill/>
            <a:miter lim="800000"/>
            <a:headEnd/>
            <a:tailEnd/>
          </a:ln>
        </p:spPr>
        <p:txBody>
          <a:bodyPr wrap="square" lIns="0" tIns="0" rIns="0" bIns="0">
            <a:spAutoFit/>
          </a:bodyPr>
          <a:lstStyle/>
          <a:p>
            <a:r>
              <a:rPr lang="fr-CH" sz="1100" u="none" dirty="0" smtClean="0"/>
              <a:t>Epithélium</a:t>
            </a:r>
            <a:r>
              <a:rPr lang="en-US" sz="1100" u="none" dirty="0" smtClean="0"/>
              <a:t> cervical normal.</a:t>
            </a:r>
            <a:endParaRPr lang="en-US" sz="1100" dirty="0" smtClean="0"/>
          </a:p>
          <a:p>
            <a:endParaRPr lang="en-US" sz="1100" dirty="0"/>
          </a:p>
        </p:txBody>
      </p:sp>
      <p:sp>
        <p:nvSpPr>
          <p:cNvPr id="43" name="Rectangle 14"/>
          <p:cNvSpPr>
            <a:spLocks noChangeArrowheads="1"/>
          </p:cNvSpPr>
          <p:nvPr/>
        </p:nvSpPr>
        <p:spPr bwMode="auto">
          <a:xfrm>
            <a:off x="4942234" y="5021014"/>
            <a:ext cx="1645990" cy="1000274"/>
          </a:xfrm>
          <a:prstGeom prst="rect">
            <a:avLst/>
          </a:prstGeom>
          <a:noFill/>
          <a:ln w="9525">
            <a:noFill/>
            <a:miter lim="800000"/>
            <a:headEnd/>
            <a:tailEnd/>
          </a:ln>
        </p:spPr>
        <p:txBody>
          <a:bodyPr wrap="square" lIns="0" tIns="0" rIns="0" bIns="0">
            <a:spAutoFit/>
          </a:bodyPr>
          <a:lstStyle/>
          <a:p>
            <a:r>
              <a:rPr lang="fr-CH" sz="1100" u="none" dirty="0" smtClean="0"/>
              <a:t>Papillomavirus entrant par une microlésion et infectant les cellules basales.</a:t>
            </a:r>
            <a:endParaRPr lang="fr-CH" sz="1100" dirty="0" smtClean="0"/>
          </a:p>
          <a:p>
            <a:endParaRPr lang="en-US" dirty="0"/>
          </a:p>
        </p:txBody>
      </p:sp>
      <p:sp>
        <p:nvSpPr>
          <p:cNvPr id="44" name="Rectangle 14"/>
          <p:cNvSpPr>
            <a:spLocks noChangeArrowheads="1"/>
          </p:cNvSpPr>
          <p:nvPr/>
        </p:nvSpPr>
        <p:spPr bwMode="auto">
          <a:xfrm>
            <a:off x="6742434" y="4999528"/>
            <a:ext cx="1645990" cy="661720"/>
          </a:xfrm>
          <a:prstGeom prst="rect">
            <a:avLst/>
          </a:prstGeom>
          <a:noFill/>
          <a:ln w="9525">
            <a:noFill/>
            <a:miter lim="800000"/>
            <a:headEnd/>
            <a:tailEnd/>
          </a:ln>
        </p:spPr>
        <p:txBody>
          <a:bodyPr wrap="square" lIns="0" tIns="0" rIns="0" bIns="0">
            <a:spAutoFit/>
          </a:bodyPr>
          <a:lstStyle/>
          <a:p>
            <a:r>
              <a:rPr lang="fr-CH" sz="1100" u="none" dirty="0" smtClean="0"/>
              <a:t>Les cellules infectées prolifèrent.</a:t>
            </a:r>
            <a:endParaRPr lang="fr-CH" sz="1100" dirty="0" smtClean="0"/>
          </a:p>
          <a:p>
            <a:endParaRPr lang="fr-CH"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2" cstate="print"/>
          <a:srcRect l="3108" t="49015" r="4339" b="6590"/>
          <a:stretch>
            <a:fillRect/>
          </a:stretch>
        </p:blipFill>
        <p:spPr bwMode="auto">
          <a:xfrm>
            <a:off x="1202400" y="2349176"/>
            <a:ext cx="7268302" cy="2664000"/>
          </a:xfrm>
          <a:prstGeom prst="rect">
            <a:avLst/>
          </a:prstGeom>
          <a:noFill/>
          <a:ln w="9525">
            <a:noFill/>
            <a:miter lim="800000"/>
            <a:headEnd/>
            <a:tailEnd/>
          </a:ln>
        </p:spPr>
      </p:pic>
      <p:sp>
        <p:nvSpPr>
          <p:cNvPr id="23571" name="Rectangle 19"/>
          <p:cNvSpPr>
            <a:spLocks noGrp="1" noChangeArrowheads="1"/>
          </p:cNvSpPr>
          <p:nvPr>
            <p:ph type="title"/>
          </p:nvPr>
        </p:nvSpPr>
        <p:spPr/>
        <p:txBody>
          <a:bodyPr/>
          <a:lstStyle/>
          <a:p>
            <a:r>
              <a:rPr lang="fr-CH" sz="3200" dirty="0" smtClean="0"/>
              <a:t>Développement du cancer du col de l’utérus (2)</a:t>
            </a:r>
            <a:endParaRPr lang="de-CH" sz="3200" dirty="0"/>
          </a:p>
        </p:txBody>
      </p:sp>
      <p:sp>
        <p:nvSpPr>
          <p:cNvPr id="4" name="Foliennummernplatzhalter 3"/>
          <p:cNvSpPr>
            <a:spLocks noGrp="1"/>
          </p:cNvSpPr>
          <p:nvPr>
            <p:ph type="sldNum" sz="quarter" idx="10"/>
          </p:nvPr>
        </p:nvSpPr>
        <p:spPr/>
        <p:txBody>
          <a:bodyPr/>
          <a:lstStyle/>
          <a:p>
            <a:fld id="{59D4911F-A04A-4BD7-A83F-8A80CB0BAD7B}" type="slidenum">
              <a:rPr lang="de-DE"/>
              <a:pPr/>
              <a:t>7</a:t>
            </a:fld>
            <a:endParaRPr lang="de-DE" dirty="0"/>
          </a:p>
        </p:txBody>
      </p:sp>
      <p:sp>
        <p:nvSpPr>
          <p:cNvPr id="14" name="Rectangle 12"/>
          <p:cNvSpPr>
            <a:spLocks noChangeArrowheads="1"/>
          </p:cNvSpPr>
          <p:nvPr/>
        </p:nvSpPr>
        <p:spPr bwMode="auto">
          <a:xfrm>
            <a:off x="1785538" y="3577330"/>
            <a:ext cx="1812" cy="347938"/>
          </a:xfrm>
          <a:prstGeom prst="rect">
            <a:avLst/>
          </a:prstGeom>
          <a:noFill/>
          <a:ln w="9525">
            <a:noFill/>
            <a:miter lim="800000"/>
            <a:headEnd/>
            <a:tailEnd/>
          </a:ln>
        </p:spPr>
        <p:txBody>
          <a:bodyPr wrap="none" lIns="0" tIns="0" rIns="0" bIns="0">
            <a:spAutoFit/>
          </a:bodyPr>
          <a:lstStyle/>
          <a:p>
            <a:endParaRPr lang="en-US"/>
          </a:p>
        </p:txBody>
      </p:sp>
      <p:sp>
        <p:nvSpPr>
          <p:cNvPr id="29" name="Rectangle 27"/>
          <p:cNvSpPr>
            <a:spLocks noChangeArrowheads="1"/>
          </p:cNvSpPr>
          <p:nvPr/>
        </p:nvSpPr>
        <p:spPr bwMode="auto">
          <a:xfrm>
            <a:off x="2140725" y="4496104"/>
            <a:ext cx="1812" cy="347938"/>
          </a:xfrm>
          <a:prstGeom prst="rect">
            <a:avLst/>
          </a:prstGeom>
          <a:noFill/>
          <a:ln w="9525">
            <a:noFill/>
            <a:miter lim="800000"/>
            <a:headEnd/>
            <a:tailEnd/>
          </a:ln>
        </p:spPr>
        <p:txBody>
          <a:bodyPr wrap="none" lIns="0" tIns="0" rIns="0" bIns="0">
            <a:spAutoFit/>
          </a:bodyPr>
          <a:lstStyle/>
          <a:p>
            <a:endParaRPr lang="en-US"/>
          </a:p>
        </p:txBody>
      </p:sp>
      <p:sp>
        <p:nvSpPr>
          <p:cNvPr id="39" name="Rectangle 37"/>
          <p:cNvSpPr>
            <a:spLocks noChangeArrowheads="1"/>
          </p:cNvSpPr>
          <p:nvPr/>
        </p:nvSpPr>
        <p:spPr bwMode="auto">
          <a:xfrm>
            <a:off x="6866882" y="4496104"/>
            <a:ext cx="1812" cy="347938"/>
          </a:xfrm>
          <a:prstGeom prst="rect">
            <a:avLst/>
          </a:prstGeom>
          <a:noFill/>
          <a:ln w="9525">
            <a:noFill/>
            <a:miter lim="800000"/>
            <a:headEnd/>
            <a:tailEnd/>
          </a:ln>
        </p:spPr>
        <p:txBody>
          <a:bodyPr wrap="none" lIns="0" tIns="0" rIns="0" bIns="0">
            <a:spAutoFit/>
          </a:bodyPr>
          <a:lstStyle/>
          <a:p>
            <a:endParaRPr lang="en-US"/>
          </a:p>
        </p:txBody>
      </p:sp>
      <p:sp>
        <p:nvSpPr>
          <p:cNvPr id="40" name="Rectangle 38"/>
          <p:cNvSpPr>
            <a:spLocks noChangeArrowheads="1"/>
          </p:cNvSpPr>
          <p:nvPr/>
        </p:nvSpPr>
        <p:spPr bwMode="auto">
          <a:xfrm>
            <a:off x="6903125" y="4496104"/>
            <a:ext cx="1812" cy="347938"/>
          </a:xfrm>
          <a:prstGeom prst="rect">
            <a:avLst/>
          </a:prstGeom>
          <a:noFill/>
          <a:ln w="9525">
            <a:noFill/>
            <a:miter lim="800000"/>
            <a:headEnd/>
            <a:tailEnd/>
          </a:ln>
        </p:spPr>
        <p:txBody>
          <a:bodyPr wrap="none" lIns="0" tIns="0" rIns="0" bIns="0">
            <a:spAutoFit/>
          </a:bodyPr>
          <a:lstStyle/>
          <a:p>
            <a:endParaRPr lang="en-US"/>
          </a:p>
        </p:txBody>
      </p:sp>
      <p:sp>
        <p:nvSpPr>
          <p:cNvPr id="42" name="Rectangle 14"/>
          <p:cNvSpPr>
            <a:spLocks noChangeArrowheads="1"/>
          </p:cNvSpPr>
          <p:nvPr/>
        </p:nvSpPr>
        <p:spPr bwMode="auto">
          <a:xfrm>
            <a:off x="1312650" y="5013176"/>
            <a:ext cx="1645990" cy="1169551"/>
          </a:xfrm>
          <a:prstGeom prst="rect">
            <a:avLst/>
          </a:prstGeom>
          <a:noFill/>
          <a:ln w="9525">
            <a:noFill/>
            <a:miter lim="800000"/>
            <a:headEnd/>
            <a:tailEnd/>
          </a:ln>
        </p:spPr>
        <p:txBody>
          <a:bodyPr wrap="square" lIns="0" tIns="0" rIns="0" bIns="0">
            <a:spAutoFit/>
          </a:bodyPr>
          <a:lstStyle/>
          <a:p>
            <a:r>
              <a:rPr lang="fr-CH" sz="1100" u="none" dirty="0" smtClean="0"/>
              <a:t>Les cellules infectées peuvent se transformer de façon anormale</a:t>
            </a:r>
            <a:r>
              <a:rPr lang="fr-CH" sz="1100" dirty="0" smtClean="0"/>
              <a:t> conduisant à une lésion de bas grade</a:t>
            </a:r>
            <a:r>
              <a:rPr lang="fr-CH" sz="1100" u="none" dirty="0" smtClean="0"/>
              <a:t>.</a:t>
            </a:r>
            <a:endParaRPr lang="fr-CH" sz="1100" dirty="0" smtClean="0"/>
          </a:p>
          <a:p>
            <a:endParaRPr lang="en-US" dirty="0"/>
          </a:p>
        </p:txBody>
      </p:sp>
      <p:sp>
        <p:nvSpPr>
          <p:cNvPr id="43" name="Rectangle 14"/>
          <p:cNvSpPr>
            <a:spLocks noChangeArrowheads="1"/>
          </p:cNvSpPr>
          <p:nvPr/>
        </p:nvSpPr>
        <p:spPr bwMode="auto">
          <a:xfrm>
            <a:off x="3142034" y="4999528"/>
            <a:ext cx="1645990" cy="661720"/>
          </a:xfrm>
          <a:prstGeom prst="rect">
            <a:avLst/>
          </a:prstGeom>
          <a:noFill/>
          <a:ln w="9525">
            <a:noFill/>
            <a:miter lim="800000"/>
            <a:headEnd/>
            <a:tailEnd/>
          </a:ln>
        </p:spPr>
        <p:txBody>
          <a:bodyPr wrap="square" lIns="0" tIns="0" rIns="0" bIns="0">
            <a:spAutoFit/>
          </a:bodyPr>
          <a:lstStyle/>
          <a:p>
            <a:r>
              <a:rPr lang="fr-CH" sz="1100" u="none" dirty="0" smtClean="0"/>
              <a:t>Evolution des cellules anormales.</a:t>
            </a:r>
            <a:endParaRPr lang="fr-CH" sz="1100" dirty="0" smtClean="0"/>
          </a:p>
          <a:p>
            <a:endParaRPr lang="en-US" dirty="0"/>
          </a:p>
        </p:txBody>
      </p:sp>
      <p:sp>
        <p:nvSpPr>
          <p:cNvPr id="44" name="Rectangle 14"/>
          <p:cNvSpPr>
            <a:spLocks noChangeArrowheads="1"/>
          </p:cNvSpPr>
          <p:nvPr/>
        </p:nvSpPr>
        <p:spPr bwMode="auto">
          <a:xfrm>
            <a:off x="4942234" y="5013176"/>
            <a:ext cx="1645990" cy="492443"/>
          </a:xfrm>
          <a:prstGeom prst="rect">
            <a:avLst/>
          </a:prstGeom>
          <a:noFill/>
          <a:ln w="9525">
            <a:noFill/>
            <a:miter lim="800000"/>
            <a:headEnd/>
            <a:tailEnd/>
          </a:ln>
        </p:spPr>
        <p:txBody>
          <a:bodyPr wrap="square" lIns="0" tIns="0" rIns="0" bIns="0">
            <a:spAutoFit/>
          </a:bodyPr>
          <a:lstStyle/>
          <a:p>
            <a:r>
              <a:rPr lang="fr-CH" sz="1100" u="none" dirty="0" smtClean="0"/>
              <a:t>Lésion de haut grade.</a:t>
            </a:r>
            <a:endParaRPr lang="fr-CH" sz="1100" dirty="0" smtClean="0"/>
          </a:p>
          <a:p>
            <a:endParaRPr lang="fr-CH" dirty="0"/>
          </a:p>
        </p:txBody>
      </p:sp>
      <p:sp>
        <p:nvSpPr>
          <p:cNvPr id="45" name="Rectangle 14"/>
          <p:cNvSpPr>
            <a:spLocks noChangeArrowheads="1"/>
          </p:cNvSpPr>
          <p:nvPr/>
        </p:nvSpPr>
        <p:spPr bwMode="auto">
          <a:xfrm>
            <a:off x="6761890" y="4995753"/>
            <a:ext cx="1645990" cy="1169551"/>
          </a:xfrm>
          <a:prstGeom prst="rect">
            <a:avLst/>
          </a:prstGeom>
          <a:noFill/>
          <a:ln w="9525">
            <a:noFill/>
            <a:miter lim="800000"/>
            <a:headEnd/>
            <a:tailEnd/>
          </a:ln>
        </p:spPr>
        <p:txBody>
          <a:bodyPr wrap="square" lIns="0" tIns="0" rIns="0" bIns="0">
            <a:spAutoFit/>
          </a:bodyPr>
          <a:lstStyle/>
          <a:p>
            <a:r>
              <a:rPr lang="fr-CH" sz="1100" u="none" dirty="0" smtClean="0"/>
              <a:t>Cancer. Les cellules cancéreuses peuvent rompre la membrane basale et pénétrer dans les tissus sous-jacents.</a:t>
            </a:r>
            <a:endParaRPr lang="fr-CH" sz="1100"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p:txBody>
          <a:bodyPr/>
          <a:lstStyle/>
          <a:p>
            <a:r>
              <a:rPr lang="fr-CH" sz="3200" dirty="0" smtClean="0"/>
              <a:t>Développement du cancer du col de l’utérus (3)</a:t>
            </a:r>
            <a:endParaRPr lang="de-CH" sz="3200" dirty="0"/>
          </a:p>
        </p:txBody>
      </p:sp>
      <p:sp>
        <p:nvSpPr>
          <p:cNvPr id="23572" name="Rectangle 20"/>
          <p:cNvSpPr>
            <a:spLocks noGrp="1" noChangeArrowheads="1"/>
          </p:cNvSpPr>
          <p:nvPr>
            <p:ph idx="1"/>
          </p:nvPr>
        </p:nvSpPr>
        <p:spPr>
          <a:xfrm>
            <a:off x="1188000" y="2370653"/>
            <a:ext cx="7589837" cy="3323987"/>
          </a:xfrm>
        </p:spPr>
        <p:txBody>
          <a:bodyPr/>
          <a:lstStyle/>
          <a:p>
            <a:pPr marL="174625" lvl="1" indent="-174625">
              <a:spcAft>
                <a:spcPct val="50000"/>
              </a:spcAft>
            </a:pPr>
            <a:r>
              <a:rPr lang="fr-CH" sz="2100" dirty="0" smtClean="0">
                <a:solidFill>
                  <a:schemeClr val="tx2"/>
                </a:solidFill>
              </a:rPr>
              <a:t>Le cancer du col de l’utérus se développe sur plusieurs années, voir plusieurs </a:t>
            </a:r>
            <a:r>
              <a:rPr lang="fr-CH" sz="2100" dirty="0" smtClean="0">
                <a:solidFill>
                  <a:schemeClr val="tx2"/>
                </a:solidFill>
              </a:rPr>
              <a:t>décennies</a:t>
            </a:r>
            <a:r>
              <a:rPr lang="fr-CH" sz="2100" dirty="0" smtClean="0">
                <a:solidFill>
                  <a:schemeClr val="tx2"/>
                </a:solidFill>
              </a:rPr>
              <a:t>.</a:t>
            </a:r>
          </a:p>
          <a:p>
            <a:pPr marL="174625" lvl="1" indent="-174625">
              <a:spcAft>
                <a:spcPct val="50000"/>
              </a:spcAft>
            </a:pPr>
            <a:r>
              <a:rPr lang="fr-FR" dirty="0" smtClean="0"/>
              <a:t>En l’absence de détection et de traitement </a:t>
            </a:r>
            <a:r>
              <a:rPr lang="fr-CH" sz="2100" dirty="0" smtClean="0"/>
              <a:t>:	</a:t>
            </a:r>
            <a:endParaRPr lang="fr-CH" sz="2100" dirty="0" smtClean="0">
              <a:sym typeface="Wingdings 3"/>
            </a:endParaRPr>
          </a:p>
          <a:p>
            <a:pPr marL="534988" lvl="1" indent="0">
              <a:spcAft>
                <a:spcPct val="50000"/>
              </a:spcAft>
              <a:buNone/>
            </a:pPr>
            <a:r>
              <a:rPr lang="fr-CH" sz="2100" dirty="0" smtClean="0"/>
              <a:t>Altérations des cellules du col utérin</a:t>
            </a:r>
          </a:p>
          <a:p>
            <a:pPr marL="534988" lvl="1" indent="0">
              <a:spcAft>
                <a:spcPct val="50000"/>
              </a:spcAft>
              <a:buNone/>
            </a:pPr>
            <a:r>
              <a:rPr lang="fr-CH" sz="2100" dirty="0" smtClean="0"/>
              <a:t>Stades précancéreux	</a:t>
            </a:r>
          </a:p>
          <a:p>
            <a:pPr marL="534988" lvl="1" indent="0">
              <a:spcAft>
                <a:spcPct val="50000"/>
              </a:spcAft>
              <a:buNone/>
            </a:pPr>
            <a:r>
              <a:rPr lang="fr-CH" sz="2100" dirty="0" smtClean="0"/>
              <a:t>Cancer du col de l‘utérus</a:t>
            </a:r>
            <a:endParaRPr lang="fr-CH" sz="2100" dirty="0" smtClean="0">
              <a:solidFill>
                <a:schemeClr val="tx2"/>
              </a:solidFill>
            </a:endParaRPr>
          </a:p>
        </p:txBody>
      </p:sp>
      <p:sp>
        <p:nvSpPr>
          <p:cNvPr id="4" name="Foliennummernplatzhalter 3"/>
          <p:cNvSpPr>
            <a:spLocks noGrp="1"/>
          </p:cNvSpPr>
          <p:nvPr>
            <p:ph type="sldNum" sz="quarter" idx="10"/>
          </p:nvPr>
        </p:nvSpPr>
        <p:spPr/>
        <p:txBody>
          <a:bodyPr/>
          <a:lstStyle/>
          <a:p>
            <a:fld id="{59D4911F-A04A-4BD7-A83F-8A80CB0BAD7B}" type="slidenum">
              <a:rPr lang="de-DE"/>
              <a:pPr/>
              <a:t>8</a:t>
            </a:fld>
            <a:endParaRPr lang="de-DE"/>
          </a:p>
        </p:txBody>
      </p:sp>
      <p:sp>
        <p:nvSpPr>
          <p:cNvPr id="7" name="Pfeil nach unten 6"/>
          <p:cNvSpPr/>
          <p:nvPr/>
        </p:nvSpPr>
        <p:spPr bwMode="auto">
          <a:xfrm>
            <a:off x="1187624" y="4113240"/>
            <a:ext cx="504056" cy="1476000"/>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smtClean="0">
              <a:ln>
                <a:noFill/>
              </a:ln>
              <a:solidFill>
                <a:schemeClr val="tx1"/>
              </a:solidFill>
              <a:effectLst/>
              <a:latin typeface="Arial" charset="0"/>
            </a:endParaRPr>
          </a:p>
        </p:txBody>
      </p:sp>
      <p:sp>
        <p:nvSpPr>
          <p:cNvPr id="5" name="Textfeld 4"/>
          <p:cNvSpPr txBox="1"/>
          <p:nvPr/>
        </p:nvSpPr>
        <p:spPr>
          <a:xfrm>
            <a:off x="611560" y="2132856"/>
            <a:ext cx="425116" cy="738664"/>
          </a:xfrm>
          <a:prstGeom prst="rect">
            <a:avLst/>
          </a:prstGeom>
          <a:noFill/>
        </p:spPr>
        <p:txBody>
          <a:bodyPr wrap="square" rtlCol="0">
            <a:spAutoFit/>
          </a:bodyPr>
          <a:lstStyle/>
          <a:p>
            <a:endParaRPr lang="de-CH" dirty="0" smtClean="0">
              <a:sym typeface="Wingdings 3"/>
            </a:endParaRPr>
          </a:p>
          <a:p>
            <a:endParaRPr lang="de-CH"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19"/>
          <p:cNvSpPr>
            <a:spLocks noGrp="1" noChangeArrowheads="1"/>
          </p:cNvSpPr>
          <p:nvPr>
            <p:ph type="title"/>
          </p:nvPr>
        </p:nvSpPr>
        <p:spPr>
          <a:xfrm>
            <a:off x="1187450" y="1150938"/>
            <a:ext cx="7777038" cy="1077218"/>
          </a:xfrm>
        </p:spPr>
        <p:txBody>
          <a:bodyPr/>
          <a:lstStyle/>
          <a:p>
            <a:r>
              <a:rPr lang="fr-CH" sz="3200" dirty="0" smtClean="0"/>
              <a:t>Traitement du cancer du col de l’utérus et de ses stades préliminaires (1)</a:t>
            </a:r>
            <a:endParaRPr lang="de-CH" sz="3200" dirty="0"/>
          </a:p>
        </p:txBody>
      </p:sp>
      <p:sp>
        <p:nvSpPr>
          <p:cNvPr id="23572" name="Rectangle 20"/>
          <p:cNvSpPr>
            <a:spLocks noGrp="1" noChangeArrowheads="1"/>
          </p:cNvSpPr>
          <p:nvPr>
            <p:ph idx="1"/>
          </p:nvPr>
        </p:nvSpPr>
        <p:spPr/>
        <p:txBody>
          <a:bodyPr/>
          <a:lstStyle/>
          <a:p>
            <a:pPr marL="174625" indent="-174625">
              <a:buFont typeface="Arial" pitchFamily="34" charset="0"/>
              <a:buChar char="•"/>
            </a:pPr>
            <a:r>
              <a:rPr lang="fr-CH" sz="2100" dirty="0" smtClean="0"/>
              <a:t>Il n‘existe aucun traitement capable d‘éliminer les papillomavirus humains de l‘organisme.</a:t>
            </a:r>
          </a:p>
          <a:p>
            <a:pPr marL="174625" indent="-174625">
              <a:buFont typeface="Arial" pitchFamily="34" charset="0"/>
              <a:buChar char="•"/>
            </a:pPr>
            <a:r>
              <a:rPr lang="fr-CH" sz="2100" dirty="0" smtClean="0"/>
              <a:t>On peut dépister les modifications des cellules au niveau du col de l‘utérus.</a:t>
            </a:r>
          </a:p>
          <a:p>
            <a:pPr marL="174625" indent="-174625">
              <a:buFont typeface="Arial" pitchFamily="34" charset="0"/>
              <a:buChar char="•"/>
            </a:pPr>
            <a:r>
              <a:rPr lang="fr-CH" sz="2100" dirty="0" smtClean="0"/>
              <a:t>Le succès d‘un traitement dépend de la gravité et du stade de la maladie. Le traitement des lésions au col de l‘utérus consiste à enlever les cellules atteintes (par laser ou chirurgie).</a:t>
            </a:r>
          </a:p>
          <a:p>
            <a:pPr marL="0" indent="0">
              <a:buFont typeface="Arial" pitchFamily="34" charset="0"/>
              <a:buChar char="•"/>
            </a:pPr>
            <a:endParaRPr lang="fr-CH" sz="2100" dirty="0"/>
          </a:p>
        </p:txBody>
      </p:sp>
      <p:sp>
        <p:nvSpPr>
          <p:cNvPr id="4" name="Foliennummernplatzhalter 3"/>
          <p:cNvSpPr>
            <a:spLocks noGrp="1"/>
          </p:cNvSpPr>
          <p:nvPr>
            <p:ph type="sldNum" sz="quarter" idx="10"/>
          </p:nvPr>
        </p:nvSpPr>
        <p:spPr/>
        <p:txBody>
          <a:bodyPr/>
          <a:lstStyle/>
          <a:p>
            <a:fld id="{59D4911F-A04A-4BD7-A83F-8A80CB0BAD7B}" type="slidenum">
              <a:rPr lang="de-DE"/>
              <a:pPr/>
              <a:t>9</a:t>
            </a:fld>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aesentationsvorlage_manuell_d">
  <a:themeElements>
    <a:clrScheme name="">
      <a:dk1>
        <a:srgbClr val="000000"/>
      </a:dk1>
      <a:lt1>
        <a:srgbClr val="FFFFFF"/>
      </a:lt1>
      <a:dk2>
        <a:srgbClr val="000000"/>
      </a:dk2>
      <a:lt2>
        <a:srgbClr val="808080"/>
      </a:lt2>
      <a:accent1>
        <a:srgbClr val="DDDDDD"/>
      </a:accent1>
      <a:accent2>
        <a:srgbClr val="333399"/>
      </a:accent2>
      <a:accent3>
        <a:srgbClr val="FFFFFF"/>
      </a:accent3>
      <a:accent4>
        <a:srgbClr val="000000"/>
      </a:accent4>
      <a:accent5>
        <a:srgbClr val="EBEBEB"/>
      </a:accent5>
      <a:accent6>
        <a:srgbClr val="2D2D8A"/>
      </a:accent6>
      <a:hlink>
        <a:srgbClr val="CCCCFF"/>
      </a:hlink>
      <a:folHlink>
        <a:srgbClr val="B2B2B2"/>
      </a:folHlink>
    </a:clrScheme>
    <a:fontScheme name="BAG_0_Praesentationsvorlage_manuell_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100" b="0" i="0" u="none" strike="noStrike" cap="none" normalizeH="0" baseline="0" smtClean="0">
            <a:ln>
              <a:noFill/>
            </a:ln>
            <a:solidFill>
              <a:schemeClr val="tx1"/>
            </a:solidFill>
            <a:effectLst/>
            <a:latin typeface="Arial" charset="0"/>
          </a:defRPr>
        </a:defPPr>
      </a:lstStyle>
    </a:lnDef>
  </a:objectDefaults>
  <a:extraClrSchemeLst>
    <a:extraClrScheme>
      <a:clrScheme name="BAG_0_Praesentationsvorlage_manuell_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G_0_Praesentationsvorlage_manuell_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G_0_Praesentationsvorlage_manuell_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G_0_Praesentationsvorlage_manuell_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G_0_Praesentationsvorlage_manuell_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G_0_Praesentationsvorlage_manuell_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G_0_Praesentationsvorlage_manuell_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7D41A561F5AC49A316D0E51D9F22A4" ma:contentTypeVersion="1" ma:contentTypeDescription="Crée un document." ma:contentTypeScope="" ma:versionID="0d25f629e900e883cedb6e3a2bbb528b">
  <xsd:schema xmlns:xsd="http://www.w3.org/2001/XMLSchema" xmlns:xs="http://www.w3.org/2001/XMLSchema" xmlns:p="http://schemas.microsoft.com/office/2006/metadata/properties" xmlns:ns1="http://schemas.microsoft.com/sharepoint/v3" xmlns:ns2="7dc7280d-fec9-4c99-9736-8d7ecec3545c" targetNamespace="http://schemas.microsoft.com/office/2006/metadata/properties" ma:root="true" ma:fieldsID="cb37976ccd00ec49fd9bc586105ca350" ns1:_="" ns2:_="">
    <xsd:import namespace="http://schemas.microsoft.com/sharepoint/v3"/>
    <xsd:import namespace="7dc7280d-fec9-4c99-9736-8d7ecec3545c"/>
    <xsd:element name="properties">
      <xsd:complexType>
        <xsd:sequence>
          <xsd:element name="documentManagement">
            <xsd:complexType>
              <xsd:all>
                <xsd:element ref="ns2:h42ba7f56afd40d8a80558d45f27949a" minOccurs="0"/>
                <xsd:element ref="ns2:TaxCatchAll" minOccurs="0"/>
                <xsd:element ref="ns2:TaxCatchAllLabel" minOccurs="0"/>
                <xsd:element ref="ns2:o410524c08c94595afa657d6a91eb2e7" minOccurs="0"/>
                <xsd:element ref="ns2:k5578e8018b54236945b0d1339d2a6f5" minOccurs="0"/>
                <xsd:element ref="ns2:pf2f0a5c9c974145b8182a0b51177c44" minOccurs="0"/>
                <xsd:element ref="ns2:c806c3ad7ef948cca74e93affe552c52"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Date de début de planification" ma:description="" ma:hidden="true" ma:internalName="PublishingStartDate">
      <xsd:simpleType>
        <xsd:restriction base="dms:Unknown"/>
      </xsd:simpleType>
    </xsd:element>
    <xsd:element name="PublishingExpirationDate" ma:index="21" nillable="true" ma:displayName="Date de fin de planification"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c7280d-fec9-4c99-9736-8d7ecec3545c" elementFormDefault="qualified">
    <xsd:import namespace="http://schemas.microsoft.com/office/2006/documentManagement/types"/>
    <xsd:import namespace="http://schemas.microsoft.com/office/infopath/2007/PartnerControls"/>
    <xsd:element name="h42ba7f56afd40d8a80558d45f27949a" ma:index="8" nillable="true" ma:taxonomy="true" ma:internalName="h42ba7f56afd40d8a80558d45f27949a" ma:taxonomyFieldName="Acronyme" ma:displayName="Acronyme" ma:default="" ma:fieldId="{142ba7f5-6afd-40d8-a805-58d45f27949a}" ma:taxonomyMulti="true" ma:sspId="bd2caff6-d4fe-420c-943c-f16f78cb48fd" ma:termSetId="38c0c7f7-84fa-437a-aafb-c6610352d12b" ma:anchorId="00000000-0000-0000-0000-000000000000" ma:open="false" ma:isKeyword="false">
      <xsd:complexType>
        <xsd:sequence>
          <xsd:element ref="pc:Terms" minOccurs="0" maxOccurs="1"/>
        </xsd:sequence>
      </xsd:complexType>
    </xsd:element>
    <xsd:element name="TaxCatchAll" ma:index="9" nillable="true" ma:displayName="Colonne Attraper tout de Taxonomie" ma:description="" ma:hidden="true" ma:list="{b4232b1a-9f6a-4a47-b3df-bb2d02d0dd59}" ma:internalName="TaxCatchAll" ma:showField="CatchAllData" ma:web="7dc7280d-fec9-4c99-9736-8d7ecec3545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Colonne Attraper tout de Taxonomie1" ma:description="" ma:hidden="true" ma:list="{b4232b1a-9f6a-4a47-b3df-bb2d02d0dd59}" ma:internalName="TaxCatchAllLabel" ma:readOnly="true" ma:showField="CatchAllDataLabel" ma:web="7dc7280d-fec9-4c99-9736-8d7ecec3545c">
      <xsd:complexType>
        <xsd:complexContent>
          <xsd:extension base="dms:MultiChoiceLookup">
            <xsd:sequence>
              <xsd:element name="Value" type="dms:Lookup" maxOccurs="unbounded" minOccurs="0" nillable="true"/>
            </xsd:sequence>
          </xsd:extension>
        </xsd:complexContent>
      </xsd:complexType>
    </xsd:element>
    <xsd:element name="o410524c08c94595afa657d6a91eb2e7" ma:index="12" nillable="true" ma:taxonomy="true" ma:internalName="o410524c08c94595afa657d6a91eb2e7" ma:taxonomyFieldName="Departement" ma:displayName="Departement" ma:default="" ma:fieldId="{8410524c-08c9-4595-afa6-57d6a91eb2e7}" ma:taxonomyMulti="true" ma:sspId="bd2caff6-d4fe-420c-943c-f16f78cb48fd" ma:termSetId="02ed2265-73f2-4faa-ae96-9cead6fc97f6" ma:anchorId="00000000-0000-0000-0000-000000000000" ma:open="false" ma:isKeyword="false">
      <xsd:complexType>
        <xsd:sequence>
          <xsd:element ref="pc:Terms" minOccurs="0" maxOccurs="1"/>
        </xsd:sequence>
      </xsd:complexType>
    </xsd:element>
    <xsd:element name="k5578e8018b54236945b0d1339d2a6f5" ma:index="14" nillable="true" ma:taxonomy="true" ma:internalName="k5578e8018b54236945b0d1339d2a6f5" ma:taxonomyFieldName="Entite" ma:displayName="Entite" ma:default="" ma:fieldId="{45578e80-18b5-4236-945b-0d1339d2a6f5}" ma:taxonomyMulti="true" ma:sspId="bd2caff6-d4fe-420c-943c-f16f78cb48fd" ma:termSetId="fb9c7032-059a-4ea0-95c4-8ab766bf547e" ma:anchorId="00000000-0000-0000-0000-000000000000" ma:open="false" ma:isKeyword="false">
      <xsd:complexType>
        <xsd:sequence>
          <xsd:element ref="pc:Terms" minOccurs="0" maxOccurs="1"/>
        </xsd:sequence>
      </xsd:complexType>
    </xsd:element>
    <xsd:element name="pf2f0a5c9c974145b8182a0b51177c44" ma:index="16" nillable="true" ma:taxonomy="true" ma:internalName="pf2f0a5c9c974145b8182a0b51177c44" ma:taxonomyFieldName="Theme" ma:displayName="Theme" ma:default="" ma:fieldId="{9f2f0a5c-9c97-4145-b818-2a0b51177c44}" ma:taxonomyMulti="true" ma:sspId="bd2caff6-d4fe-420c-943c-f16f78cb48fd" ma:termSetId="df18bfcf-63cd-40a7-b198-afe70b5f3581" ma:anchorId="00000000-0000-0000-0000-000000000000" ma:open="false" ma:isKeyword="false">
      <xsd:complexType>
        <xsd:sequence>
          <xsd:element ref="pc:Terms" minOccurs="0" maxOccurs="1"/>
        </xsd:sequence>
      </xsd:complexType>
    </xsd:element>
    <xsd:element name="c806c3ad7ef948cca74e93affe552c52" ma:index="18" nillable="true" ma:taxonomy="true" ma:internalName="c806c3ad7ef948cca74e93affe552c52" ma:taxonomyFieldName="Type_x0020_du_x0020_document" ma:displayName="Type du document" ma:default="" ma:fieldId="{c806c3ad-7ef9-48cc-a74e-93affe552c52}" ma:taxonomyMulti="true" ma:sspId="bd2caff6-d4fe-420c-943c-f16f78cb48fd" ma:termSetId="bf214b23-d91c-4569-9460-efed2ff82ef9" ma:anchorId="00000000-0000-0000-0000-000000000000" ma:open="false" ma:isKeyword="false">
      <xsd:complexType>
        <xsd:sequence>
          <xsd:element ref="pc:Terms" minOccurs="0" maxOccurs="1"/>
        </xsd:sequence>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dc7280d-fec9-4c99-9736-8d7ecec3545c">
      <Value>36</Value>
      <Value>142</Value>
      <Value>141</Value>
    </TaxCatchAll>
    <o410524c08c94595afa657d6a91eb2e7 xmlns="7dc7280d-fec9-4c99-9736-8d7ecec3545c">
      <Terms xmlns="http://schemas.microsoft.com/office/infopath/2007/PartnerControls"/>
    </o410524c08c94595afa657d6a91eb2e7>
    <pf2f0a5c9c974145b8182a0b51177c44 xmlns="7dc7280d-fec9-4c99-9736-8d7ecec3545c">
      <Terms xmlns="http://schemas.microsoft.com/office/infopath/2007/PartnerControls">
        <TermInfo xmlns="http://schemas.microsoft.com/office/infopath/2007/PartnerControls">
          <TermName xmlns="http://schemas.microsoft.com/office/infopath/2007/PartnerControls">Santé et social</TermName>
          <TermId xmlns="http://schemas.microsoft.com/office/infopath/2007/PartnerControls">014b5864-6ac2-464e-a2a2-5ed10cdf42a9</TermId>
        </TermInfo>
      </Terms>
    </pf2f0a5c9c974145b8182a0b51177c44>
    <k5578e8018b54236945b0d1339d2a6f5 xmlns="7dc7280d-fec9-4c99-9736-8d7ecec3545c">
      <Terms xmlns="http://schemas.microsoft.com/office/infopath/2007/PartnerControls">
        <TermInfo xmlns="http://schemas.microsoft.com/office/infopath/2007/PartnerControls">
          <TermName xmlns="http://schemas.microsoft.com/office/infopath/2007/PartnerControls">Service de la santé publique</TermName>
          <TermId xmlns="http://schemas.microsoft.com/office/infopath/2007/PartnerControls">6b6f4678-e3a1-489b-9a5b-e4a17f3184bb</TermId>
        </TermInfo>
      </Terms>
    </k5578e8018b54236945b0d1339d2a6f5>
    <PublishingExpirationDate xmlns="http://schemas.microsoft.com/sharepoint/v3" xsi:nil="true"/>
    <PublishingStartDate xmlns="http://schemas.microsoft.com/sharepoint/v3" xsi:nil="true"/>
    <h42ba7f56afd40d8a80558d45f27949a xmlns="7dc7280d-fec9-4c99-9736-8d7ecec3545c">
      <Terms xmlns="http://schemas.microsoft.com/office/infopath/2007/PartnerControls">
        <TermInfo xmlns="http://schemas.microsoft.com/office/infopath/2007/PartnerControls">
          <TermName xmlns="http://schemas.microsoft.com/office/infopath/2007/PartnerControls">SCSP</TermName>
          <TermId xmlns="http://schemas.microsoft.com/office/infopath/2007/PartnerControls">a93f7698-f00b-43af-be66-6ddcc90b4454</TermId>
        </TermInfo>
      </Terms>
    </h42ba7f56afd40d8a80558d45f27949a>
    <c806c3ad7ef948cca74e93affe552c52 xmlns="7dc7280d-fec9-4c99-9736-8d7ecec3545c">
      <Terms xmlns="http://schemas.microsoft.com/office/infopath/2007/PartnerControls"/>
    </c806c3ad7ef948cca74e93affe552c52>
  </documentManagement>
</p:properties>
</file>

<file path=customXml/itemProps1.xml><?xml version="1.0" encoding="utf-8"?>
<ds:datastoreItem xmlns:ds="http://schemas.openxmlformats.org/officeDocument/2006/customXml" ds:itemID="{F077CCF4-AFC3-45AF-A218-33EE2005036F}"/>
</file>

<file path=customXml/itemProps2.xml><?xml version="1.0" encoding="utf-8"?>
<ds:datastoreItem xmlns:ds="http://schemas.openxmlformats.org/officeDocument/2006/customXml" ds:itemID="{C2AB1AD5-313D-4C0F-8DB1-7CB98991F38C}"/>
</file>

<file path=customXml/itemProps3.xml><?xml version="1.0" encoding="utf-8"?>
<ds:datastoreItem xmlns:ds="http://schemas.openxmlformats.org/officeDocument/2006/customXml" ds:itemID="{1F9B12B2-74BD-4003-955A-6A920001FB31}"/>
</file>

<file path=docProps/app.xml><?xml version="1.0" encoding="utf-8"?>
<Properties xmlns="http://schemas.openxmlformats.org/officeDocument/2006/extended-properties" xmlns:vt="http://schemas.openxmlformats.org/officeDocument/2006/docPropsVTypes">
  <Template>Praesentationsvorlage_manuell_d</Template>
  <TotalTime>0</TotalTime>
  <Words>1551</Words>
  <Application>Microsoft Office PowerPoint</Application>
  <PresentationFormat>Affichage à l'écran (4:3)</PresentationFormat>
  <Paragraphs>150</Paragraphs>
  <Slides>24</Slides>
  <Notes>3</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Praesentationsvorlage_manuell_d</vt:lpstr>
      <vt:lpstr>Vaccination contre le cancer du col de l‘utérus</vt:lpstr>
      <vt:lpstr>Les papillomavirus humains (HPV) causent le cancer du col de l‘utérus</vt:lpstr>
      <vt:lpstr>Classification des papillomavirus humains</vt:lpstr>
      <vt:lpstr>Transmission  du papillomavirus humain (HPV)</vt:lpstr>
      <vt:lpstr>Que se passe-t-il après l’infection?</vt:lpstr>
      <vt:lpstr>Développement du cancer du col de l’utérus (1)</vt:lpstr>
      <vt:lpstr>Développement du cancer du col de l’utérus (2)</vt:lpstr>
      <vt:lpstr>Développement du cancer du col de l’utérus (3)</vt:lpstr>
      <vt:lpstr>Traitement du cancer du col de l’utérus et de ses stades préliminaires (1)</vt:lpstr>
      <vt:lpstr>Traitement du cancer du col de l’utérus et de ses stades préliminaires (2)</vt:lpstr>
      <vt:lpstr>Le cancer du col de l’utérus peut toucher toutes les femmes</vt:lpstr>
      <vt:lpstr>Fréquence des précancers et des cancers du col de l’utérus en Suisse</vt:lpstr>
      <vt:lpstr>La vaccination –  Protection contre les principaux HPV responsables des cancers du col de l’utérus (1)</vt:lpstr>
      <vt:lpstr>La vaccination –  Protection contre les principaux HPV responsables des cancers du col de l’utérus (2)</vt:lpstr>
      <vt:lpstr>Quel résultat peut-on obtenir avec la vaccination?</vt:lpstr>
      <vt:lpstr>Schéma de la vaccination</vt:lpstr>
      <vt:lpstr>Contre-indications et mesures de précaution</vt:lpstr>
      <vt:lpstr>Composition des vaccins actuellement disponibles en Suisse </vt:lpstr>
      <vt:lpstr>Le vaccin est-il sûr?</vt:lpstr>
      <vt:lpstr>L’OFSP et la Commission fédérale sur les vaccinations recommandent… </vt:lpstr>
      <vt:lpstr>L’OFSP et la Commission fédérale sur les vaccinations ne recommandent pas… </vt:lpstr>
      <vt:lpstr>Prise en charge des coûts de la vaccination</vt:lpstr>
      <vt:lpstr>Programmes cantonaux</vt:lpstr>
      <vt:lpstr>Où se faire vacciner?</vt:lpstr>
    </vt:vector>
  </TitlesOfParts>
  <Company>Bundesverwaltung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Jauch</dc:creator>
  <cp:lastModifiedBy>Virginie Masserey Spicher</cp:lastModifiedBy>
  <cp:revision>162</cp:revision>
  <dcterms:created xsi:type="dcterms:W3CDTF">2012-01-12T09:46:22Z</dcterms:created>
  <dcterms:modified xsi:type="dcterms:W3CDTF">2012-02-02T16:47:57Z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0x0101000B7D41A561F5AC49A316D0E51D9F22A4</vt:lpwstr>
  </property>
  <property fmtid="{D5CDD505-2E9C-101B-9397-08002B2CF9AE}" pid="3" name="Entite">
    <vt:lpwstr>142;#Service de la santé publique|6b6f4678-e3a1-489b-9a5b-e4a17f3184bb</vt:lpwstr>
  </property>
  <property fmtid="{D5CDD505-2E9C-101B-9397-08002B2CF9AE}" pid="4" name="Theme">
    <vt:lpwstr>36;#Santé et social|014b5864-6ac2-464e-a2a2-5ed10cdf42a9</vt:lpwstr>
  </property>
  <property fmtid="{D5CDD505-2E9C-101B-9397-08002B2CF9AE}" pid="5" name="Departement">
    <vt:lpwstr/>
  </property>
  <property fmtid="{D5CDD505-2E9C-101B-9397-08002B2CF9AE}" pid="6" name="Type du document">
    <vt:lpwstr/>
  </property>
  <property fmtid="{D5CDD505-2E9C-101B-9397-08002B2CF9AE}" pid="7" name="Acronyme">
    <vt:lpwstr>141;#SCSP|a93f7698-f00b-43af-be66-6ddcc90b4454</vt:lpwstr>
  </property>
</Properties>
</file>