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426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90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72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961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714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115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11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56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691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86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438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CF00-4FF1-416D-A228-6EA7A54D0DA0}" type="datetimeFigureOut">
              <a:rPr lang="fr-CH" smtClean="0"/>
              <a:t>21.10.2021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C66E-5F4D-49F9-94AE-646141CB1D4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34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wissmedic.ch/swissmedic/fr/home/news/coronavirus-covid-19/faq-covid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b="1" dirty="0"/>
              <a:t>Virus Respiratoires EMS </a:t>
            </a:r>
            <a:r>
              <a:rPr lang="fr-CH" b="1" dirty="0" smtClean="0"/>
              <a:t>(SARS-CoV2 </a:t>
            </a:r>
            <a:r>
              <a:rPr lang="fr-CH" b="1" dirty="0"/>
              <a:t>&amp; influenza)</a:t>
            </a:r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29" y="3602038"/>
            <a:ext cx="3305205" cy="165576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77" y="3602038"/>
            <a:ext cx="2488167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sz="3600" b="1" dirty="0" smtClean="0"/>
              <a:t>Virus Respiratoires EMS (SARS-CoV2 &amp; influenza)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H" b="1" dirty="0" smtClean="0"/>
              <a:t>Enjeux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Deux virus à haut risque pour les 65 ans &amp; + / personnes vulnérables (formes graves, hospitalisations, décès)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Circulation en parallèle entre ≈ janvier et avril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Une infection pulmonaire est une porte d’entrée pour d’autres virus/bactéries </a:t>
            </a:r>
            <a:r>
              <a:rPr lang="fr-CH" sz="2200" dirty="0" smtClean="0">
                <a:sym typeface="Wingdings" panose="05000000000000000000" pitchFamily="2" charset="2"/>
              </a:rPr>
              <a:t> </a:t>
            </a:r>
            <a:r>
              <a:rPr lang="fr-CH" sz="2200" dirty="0" err="1" smtClean="0">
                <a:sym typeface="Wingdings" panose="05000000000000000000" pitchFamily="2" charset="2"/>
              </a:rPr>
              <a:t>co-infections</a:t>
            </a:r>
            <a:endParaRPr lang="fr-CH" sz="2200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Efficacité vaccinale diminuée chez cette population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Importance de la vaccination et des gestes barrières chez les soignants / proches pour une protection </a:t>
            </a:r>
            <a:r>
              <a:rPr lang="fr-CH" sz="2200" dirty="0" smtClean="0"/>
              <a:t>maximale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Importance du soutien des directions et cadres soignants</a:t>
            </a:r>
            <a:endParaRPr lang="fr-CH" sz="2200" dirty="0" smtClean="0"/>
          </a:p>
          <a:p>
            <a:endParaRPr lang="fr-CH" sz="2000" dirty="0" smtClean="0"/>
          </a:p>
          <a:p>
            <a:endParaRPr lang="fr-CH" sz="2000" dirty="0" smtClean="0"/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1148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 smtClean="0"/>
              <a:t>Influenza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96663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1000 à 5000 hospitalisations par année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1500 décès par année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90% des décès chez les plus de 65 ans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Efficacité vaccinale 30 à 50% chez cette population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Permet d’atténuer les symptômes et ↘ hospitalisations / décès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Efficacité vaccinale chez moins de 65 ans en bonne santé </a:t>
            </a:r>
            <a:r>
              <a:rPr lang="fr-CH" sz="2200" dirty="0" smtClean="0">
                <a:sym typeface="Wingdings" panose="05000000000000000000" pitchFamily="2" charset="2"/>
              </a:rPr>
              <a:t> </a:t>
            </a:r>
            <a:r>
              <a:rPr lang="fr-CH" sz="2200" dirty="0" smtClean="0"/>
              <a:t>jusqu’à 80-90%, variable selon les années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Meilleure protection si tous vaccinés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Contagiosité débute 24 heures avant l’apparition des symptômes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Grippe H1N1 </a:t>
            </a:r>
            <a:r>
              <a:rPr lang="fr-CH" sz="2200" dirty="0" smtClean="0">
                <a:sym typeface="Wingdings" panose="05000000000000000000" pitchFamily="2" charset="2"/>
              </a:rPr>
              <a:t> hospitalisation et décès chez jeunes personnes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H" sz="1800" i="1" dirty="0" smtClean="0">
                <a:sym typeface="Wingdings" panose="05000000000000000000" pitchFamily="2" charset="2"/>
              </a:rPr>
              <a:t>(Source OFSP 2018)</a:t>
            </a:r>
            <a:endParaRPr lang="fr-CH" sz="1800" i="1" dirty="0" smtClean="0"/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280" y="4477"/>
            <a:ext cx="2821720" cy="14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 smtClean="0"/>
              <a:t>SARS-CoV2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3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33 311 hospitalisations en Suisse depuis 24.02.2020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10 795 décès en Suisse depuis 24.02.2020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50% des décès en EMS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Contagiosité +++ (variant Delta circule 100%) / </a:t>
            </a:r>
            <a:r>
              <a:rPr lang="fr-CH" sz="2200" u="sng" dirty="0" smtClean="0"/>
              <a:t>Pic de contagiosité 48 heures avant le début des symptômes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Efficacité vaccinale ≈ 64% chez les résidents d’EMS dans les 6 mois suivant la vaccination </a:t>
            </a:r>
            <a:r>
              <a:rPr lang="fr-CH" sz="1800" i="1" dirty="0" smtClean="0"/>
              <a:t>(ECDC 2021)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Efficacité vaccinale ≈ 95 % 16 ans &amp; + en bonne santé (Pfizer &amp; </a:t>
            </a:r>
            <a:r>
              <a:rPr lang="fr-CH" sz="2200" dirty="0" err="1" smtClean="0"/>
              <a:t>Moderna</a:t>
            </a:r>
            <a:r>
              <a:rPr lang="fr-CH" sz="220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/>
              <a:t>Meilleure protection si tous </a:t>
            </a:r>
            <a:r>
              <a:rPr lang="fr-CH" sz="2200" dirty="0" smtClean="0"/>
              <a:t>vaccinés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CH" sz="1800" i="1" dirty="0" smtClean="0"/>
              <a:t>(Source OFSP 2021)</a:t>
            </a:r>
            <a:endParaRPr lang="fr-CH" sz="18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3" y="101"/>
            <a:ext cx="2488167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615"/>
            <a:ext cx="10515600" cy="1325563"/>
          </a:xfrm>
        </p:spPr>
        <p:txBody>
          <a:bodyPr>
            <a:normAutofit/>
          </a:bodyPr>
          <a:lstStyle/>
          <a:p>
            <a:r>
              <a:rPr lang="fr-CH" sz="3600" b="1" dirty="0" smtClean="0"/>
              <a:t>À savoir</a:t>
            </a:r>
            <a:endParaRPr lang="fr-CH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2664"/>
            <a:ext cx="7218145" cy="463937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Les deux vaccins peuvent être reçus le même jour à des sites d’injection différents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Pas de mercure ni aluminium dans les vaccins en Suisse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La vaccination repose sur des bases scientifiques </a:t>
            </a:r>
            <a:r>
              <a:rPr lang="fr-CH" sz="2200" dirty="0" smtClean="0"/>
              <a:t>solides </a:t>
            </a:r>
            <a:r>
              <a:rPr lang="fr-CH" sz="2200" dirty="0" smtClean="0">
                <a:sym typeface="Wingdings" panose="05000000000000000000" pitchFamily="2" charset="2"/>
              </a:rPr>
              <a:t> </a:t>
            </a:r>
            <a:r>
              <a:rPr lang="fr-CH" sz="2200" smtClean="0">
                <a:sym typeface="Wingdings" panose="05000000000000000000" pitchFamily="2" charset="2"/>
              </a:rPr>
              <a:t>éradication variole </a:t>
            </a:r>
            <a:endParaRPr lang="fr-CH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/>
              <a:t>R</a:t>
            </a:r>
            <a:r>
              <a:rPr lang="fr-CH" sz="2200" dirty="0" smtClean="0"/>
              <a:t>isques de myocardite et Guillain-Barré </a:t>
            </a:r>
            <a:r>
              <a:rPr lang="fr-CH" sz="2200" dirty="0" smtClean="0">
                <a:sym typeface="Wingdings" panose="05000000000000000000" pitchFamily="2" charset="2"/>
              </a:rPr>
              <a:t></a:t>
            </a:r>
            <a:r>
              <a:rPr lang="fr-CH" sz="2200" dirty="0" smtClean="0"/>
              <a:t> Covid-19 &gt; vaccination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Cigarette, </a:t>
            </a:r>
            <a:r>
              <a:rPr lang="fr-CH" sz="2200" dirty="0" err="1" smtClean="0"/>
              <a:t>Red</a:t>
            </a:r>
            <a:r>
              <a:rPr lang="fr-CH" sz="2200" dirty="0" smtClean="0"/>
              <a:t> Bull, Mac Do, Volkswagen et autres…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>
                <a:hlinkClick r:id="rId2"/>
              </a:rPr>
              <a:t>https://</a:t>
            </a:r>
            <a:r>
              <a:rPr lang="fr-CH" sz="2200" dirty="0" smtClean="0">
                <a:hlinkClick r:id="rId2"/>
              </a:rPr>
              <a:t>www.swissmedic.ch/swissmedic/fr/home/news/coronavirus-covid-19/faq-covid.html</a:t>
            </a:r>
            <a:endParaRPr lang="fr-CH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CH" sz="2200" dirty="0" smtClean="0"/>
              <a:t>Voir reportage 36.9° du 20.10.2021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621" y="1621425"/>
            <a:ext cx="3645860" cy="36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225" y="1341515"/>
            <a:ext cx="4494998" cy="4494998"/>
          </a:xfrm>
          <a:prstGeom prst="rect">
            <a:avLst/>
          </a:prstGeom>
        </p:spPr>
      </p:pic>
      <p:sp>
        <p:nvSpPr>
          <p:cNvPr id="8" name="Nuage 7"/>
          <p:cNvSpPr/>
          <p:nvPr/>
        </p:nvSpPr>
        <p:spPr>
          <a:xfrm>
            <a:off x="553453" y="204122"/>
            <a:ext cx="2935705" cy="25121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102092" y="597641"/>
            <a:ext cx="2021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Rappelez au médecin de réaliser un dépistage jumelé en cas de symptômes!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2112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F727C839AA84BB044E62CF7E881B9" ma:contentTypeVersion="1" ma:contentTypeDescription="Crée un document." ma:contentTypeScope="" ma:versionID="d6f5535ae93b5495f5937fcf2a8909c6">
  <xsd:schema xmlns:xsd="http://www.w3.org/2001/XMLSchema" xmlns:xs="http://www.w3.org/2001/XMLSchema" xmlns:p="http://schemas.microsoft.com/office/2006/metadata/properties" xmlns:ns1="http://schemas.microsoft.com/sharepoint/v3" xmlns:ns2="7dc7280d-fec9-4c99-9736-8d7ecec3545c" targetNamespace="http://schemas.microsoft.com/office/2006/metadata/properties" ma:root="true" ma:fieldsID="c3b91369c216c95c926d15da7748031d" ns1:_="" ns2:_="">
    <xsd:import namespace="http://schemas.microsoft.com/sharepoint/v3"/>
    <xsd:import namespace="7dc7280d-fec9-4c99-9736-8d7ecec3545c"/>
    <xsd:element name="properties">
      <xsd:complexType>
        <xsd:sequence>
          <xsd:element name="documentManagement">
            <xsd:complexType>
              <xsd:all>
                <xsd:element ref="ns2:h42ba7f56afd40d8a80558d45f27949a" minOccurs="0"/>
                <xsd:element ref="ns2:TaxCatchAll" minOccurs="0"/>
                <xsd:element ref="ns2:TaxCatchAllLabel" minOccurs="0"/>
                <xsd:element ref="ns2:o410524c08c94595afa657d6a91eb2e7" minOccurs="0"/>
                <xsd:element ref="ns2:k5578e8018b54236945b0d1339d2a6f5" minOccurs="0"/>
                <xsd:element ref="ns2:pf2f0a5c9c974145b8182a0b51177c44" minOccurs="0"/>
                <xsd:element ref="ns2:c806c3ad7ef948cca74e93affe552c52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7280d-fec9-4c99-9736-8d7ecec3545c" elementFormDefault="qualified">
    <xsd:import namespace="http://schemas.microsoft.com/office/2006/documentManagement/types"/>
    <xsd:import namespace="http://schemas.microsoft.com/office/infopath/2007/PartnerControls"/>
    <xsd:element name="h42ba7f56afd40d8a80558d45f27949a" ma:index="8" nillable="true" ma:taxonomy="true" ma:internalName="h42ba7f56afd40d8a80558d45f27949a" ma:taxonomyFieldName="Acronyme" ma:displayName="Acronyme" ma:default="" ma:fieldId="{142ba7f5-6afd-40d8-a805-58d45f27949a}" ma:taxonomyMulti="true" ma:sspId="bd2caff6-d4fe-420c-943c-f16f78cb48fd" ma:termSetId="38c0c7f7-84fa-437a-aafb-c6610352d1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description="" ma:hidden="true" ma:list="{b4232b1a-9f6a-4a47-b3df-bb2d02d0dd59}" ma:internalName="TaxCatchAll" ma:showField="CatchAllData" ma:web="7dc7280d-fec9-4c99-9736-8d7ecec35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b4232b1a-9f6a-4a47-b3df-bb2d02d0dd59}" ma:internalName="TaxCatchAllLabel" ma:readOnly="true" ma:showField="CatchAllDataLabel" ma:web="7dc7280d-fec9-4c99-9736-8d7ecec35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410524c08c94595afa657d6a91eb2e7" ma:index="12" nillable="true" ma:taxonomy="true" ma:internalName="o410524c08c94595afa657d6a91eb2e7" ma:taxonomyFieldName="Departement" ma:displayName="Departement" ma:default="" ma:fieldId="{8410524c-08c9-4595-afa6-57d6a91eb2e7}" ma:taxonomyMulti="true" ma:sspId="bd2caff6-d4fe-420c-943c-f16f78cb48fd" ma:termSetId="02ed2265-73f2-4faa-ae96-9cead6fc97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578e8018b54236945b0d1339d2a6f5" ma:index="14" nillable="true" ma:taxonomy="true" ma:internalName="k5578e8018b54236945b0d1339d2a6f5" ma:taxonomyFieldName="Entite" ma:displayName="Entite" ma:default="" ma:fieldId="{45578e80-18b5-4236-945b-0d1339d2a6f5}" ma:taxonomyMulti="true" ma:sspId="bd2caff6-d4fe-420c-943c-f16f78cb48fd" ma:termSetId="fb9c7032-059a-4ea0-95c4-8ab766bf54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2f0a5c9c974145b8182a0b51177c44" ma:index="16" nillable="true" ma:taxonomy="true" ma:internalName="pf2f0a5c9c974145b8182a0b51177c44" ma:taxonomyFieldName="Theme" ma:displayName="Theme" ma:default="" ma:fieldId="{9f2f0a5c-9c97-4145-b818-2a0b51177c44}" ma:taxonomyMulti="true" ma:sspId="bd2caff6-d4fe-420c-943c-f16f78cb48fd" ma:termSetId="df18bfcf-63cd-40a7-b198-afe70b5f3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06c3ad7ef948cca74e93affe552c52" ma:index="18" nillable="true" ma:taxonomy="true" ma:internalName="c806c3ad7ef948cca74e93affe552c52" ma:taxonomyFieldName="Type_x0020_du_x0020_document" ma:displayName="Type du document" ma:default="" ma:fieldId="{c806c3ad-7ef9-48cc-a74e-93affe552c52}" ma:taxonomyMulti="true" ma:sspId="bd2caff6-d4fe-420c-943c-f16f78cb48fd" ma:termSetId="bf214b23-d91c-4569-9460-efed2ff82e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c7280d-fec9-4c99-9736-8d7ecec3545c">
      <Value>36</Value>
      <Value>142</Value>
      <Value>141</Value>
    </TaxCatchAll>
    <o410524c08c94595afa657d6a91eb2e7 xmlns="7dc7280d-fec9-4c99-9736-8d7ecec3545c">
      <Terms xmlns="http://schemas.microsoft.com/office/infopath/2007/PartnerControls"/>
    </o410524c08c94595afa657d6a91eb2e7>
    <pf2f0a5c9c974145b8182a0b51177c44 xmlns="7dc7280d-fec9-4c99-9736-8d7ecec354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Santé et social</TermName>
          <TermId xmlns="http://schemas.microsoft.com/office/infopath/2007/PartnerControls">014b5864-6ac2-464e-a2a2-5ed10cdf42a9</TermId>
        </TermInfo>
      </Terms>
    </pf2f0a5c9c974145b8182a0b51177c44>
    <k5578e8018b54236945b0d1339d2a6f5 xmlns="7dc7280d-fec9-4c99-9736-8d7ecec354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Service de la santé publique</TermName>
          <TermId xmlns="http://schemas.microsoft.com/office/infopath/2007/PartnerControls">6b6f4678-e3a1-489b-9a5b-e4a17f3184bb</TermId>
        </TermInfo>
      </Terms>
    </k5578e8018b54236945b0d1339d2a6f5>
    <PublishingExpirationDate xmlns="http://schemas.microsoft.com/sharepoint/v3" xsi:nil="true"/>
    <PublishingStartDate xmlns="http://schemas.microsoft.com/sharepoint/v3" xsi:nil="true"/>
    <h42ba7f56afd40d8a80558d45f27949a xmlns="7dc7280d-fec9-4c99-9736-8d7ecec354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SCSP</TermName>
          <TermId xmlns="http://schemas.microsoft.com/office/infopath/2007/PartnerControls">a93f7698-f00b-43af-be66-6ddcc90b4454</TermId>
        </TermInfo>
      </Terms>
    </h42ba7f56afd40d8a80558d45f27949a>
    <c806c3ad7ef948cca74e93affe552c52 xmlns="7dc7280d-fec9-4c99-9736-8d7ecec3545c">
      <Terms xmlns="http://schemas.microsoft.com/office/infopath/2007/PartnerControls"/>
    </c806c3ad7ef948cca74e93affe552c52>
  </documentManagement>
</p:properties>
</file>

<file path=customXml/itemProps1.xml><?xml version="1.0" encoding="utf-8"?>
<ds:datastoreItem xmlns:ds="http://schemas.openxmlformats.org/officeDocument/2006/customXml" ds:itemID="{F3B182C4-281B-4F69-BEE2-597663584D25}"/>
</file>

<file path=customXml/itemProps2.xml><?xml version="1.0" encoding="utf-8"?>
<ds:datastoreItem xmlns:ds="http://schemas.openxmlformats.org/officeDocument/2006/customXml" ds:itemID="{06A0C25A-B43F-4C5B-BD01-F42C5B51CC8F}"/>
</file>

<file path=customXml/itemProps3.xml><?xml version="1.0" encoding="utf-8"?>
<ds:datastoreItem xmlns:ds="http://schemas.openxmlformats.org/officeDocument/2006/customXml" ds:itemID="{E6096972-8C06-48AE-AA91-83969805550F}"/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341</Words>
  <Application>Microsoft Office PowerPoint</Application>
  <PresentationFormat>Grand écran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Virus Respiratoires EMS (SARS-CoV2 &amp; influenza)</vt:lpstr>
      <vt:lpstr>Virus Respiratoires EMS (SARS-CoV2 &amp; influenza)</vt:lpstr>
      <vt:lpstr>Influenza</vt:lpstr>
      <vt:lpstr>SARS-CoV2</vt:lpstr>
      <vt:lpstr>À savoir</vt:lpstr>
      <vt:lpstr>Présentation PowerPoint</vt:lpstr>
    </vt:vector>
  </TitlesOfParts>
  <Company>Etat de Neuchâtel SIEN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Grippe &amp; Covid-19 2021-22</dc:title>
  <dc:creator>Deschamps Agathe</dc:creator>
  <cp:lastModifiedBy>Deschamps Agathe</cp:lastModifiedBy>
  <cp:revision>37</cp:revision>
  <dcterms:created xsi:type="dcterms:W3CDTF">2021-10-18T09:36:45Z</dcterms:created>
  <dcterms:modified xsi:type="dcterms:W3CDTF">2021-10-21T11:52:06Z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0x0101008D4F727C839AA84BB044E62CF7E881B9</vt:lpwstr>
  </property>
  <property fmtid="{D5CDD505-2E9C-101B-9397-08002B2CF9AE}" pid="3" name="Entite">
    <vt:lpwstr>142;#Service de la santé publique|6b6f4678-e3a1-489b-9a5b-e4a17f3184bb</vt:lpwstr>
  </property>
  <property fmtid="{D5CDD505-2E9C-101B-9397-08002B2CF9AE}" pid="4" name="Theme">
    <vt:lpwstr>36;#Santé et social|014b5864-6ac2-464e-a2a2-5ed10cdf42a9</vt:lpwstr>
  </property>
  <property fmtid="{D5CDD505-2E9C-101B-9397-08002B2CF9AE}" pid="5" name="Acronyme">
    <vt:lpwstr>141;#SCSP|a93f7698-f00b-43af-be66-6ddcc90b4454</vt:lpwstr>
  </property>
  <property fmtid="{D5CDD505-2E9C-101B-9397-08002B2CF9AE}" pid="6" name="Departement">
    <vt:lpwstr/>
  </property>
  <property fmtid="{D5CDD505-2E9C-101B-9397-08002B2CF9AE}" pid="7" name="Type du document">
    <vt:lpwstr/>
  </property>
</Properties>
</file>